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56" r:id="rId2"/>
    <p:sldId id="257" r:id="rId3"/>
    <p:sldId id="261" r:id="rId4"/>
    <p:sldId id="329" r:id="rId5"/>
    <p:sldId id="331" r:id="rId6"/>
    <p:sldId id="330" r:id="rId7"/>
    <p:sldId id="325" r:id="rId8"/>
    <p:sldId id="296" r:id="rId9"/>
    <p:sldId id="289" r:id="rId10"/>
    <p:sldId id="307" r:id="rId11"/>
    <p:sldId id="298" r:id="rId12"/>
    <p:sldId id="299" r:id="rId13"/>
    <p:sldId id="300" r:id="rId14"/>
    <p:sldId id="259"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277" r:id="rId32"/>
    <p:sldId id="327" r:id="rId33"/>
    <p:sldId id="328" r:id="rId34"/>
    <p:sldId id="302" r:id="rId35"/>
    <p:sldId id="293" r:id="rId36"/>
    <p:sldId id="283" r:id="rId37"/>
    <p:sldId id="284" r:id="rId38"/>
    <p:sldId id="304" r:id="rId39"/>
    <p:sldId id="260" r:id="rId40"/>
    <p:sldId id="278" r:id="rId41"/>
    <p:sldId id="279" r:id="rId42"/>
    <p:sldId id="280" r:id="rId43"/>
    <p:sldId id="281" r:id="rId44"/>
    <p:sldId id="282" r:id="rId45"/>
    <p:sldId id="286" r:id="rId46"/>
    <p:sldId id="305" r:id="rId47"/>
    <p:sldId id="306" r:id="rId48"/>
    <p:sldId id="288" r:id="rId49"/>
    <p:sldId id="285" r:id="rId50"/>
    <p:sldId id="287" r:id="rId51"/>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73333" autoAdjust="0"/>
  </p:normalViewPr>
  <p:slideViewPr>
    <p:cSldViewPr>
      <p:cViewPr varScale="1">
        <p:scale>
          <a:sx n="78" d="100"/>
          <a:sy n="78" d="100"/>
        </p:scale>
        <p:origin x="1386" y="84"/>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01.10.2019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01.10.2019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Vermutlich</a:t>
            </a:r>
            <a:r>
              <a:rPr lang="en-GB" dirty="0" smtClean="0"/>
              <a:t>, </a:t>
            </a:r>
            <a:r>
              <a:rPr lang="en-GB" dirty="0" err="1" smtClean="0"/>
              <a:t>weil</a:t>
            </a:r>
            <a:r>
              <a:rPr lang="en-GB" dirty="0" smtClean="0"/>
              <a:t> der </a:t>
            </a:r>
            <a:r>
              <a:rPr lang="en-GB" dirty="0" err="1" smtClean="0"/>
              <a:t>nie</a:t>
            </a:r>
            <a:r>
              <a:rPr lang="en-GB" dirty="0" smtClean="0"/>
              <a:t> </a:t>
            </a:r>
            <a:r>
              <a:rPr lang="en-GB" dirty="0" err="1" smtClean="0"/>
              <a:t>gefunden</a:t>
            </a:r>
            <a:r>
              <a:rPr lang="en-GB" baseline="0" dirty="0" smtClean="0"/>
              <a:t> </a:t>
            </a:r>
            <a:r>
              <a:rPr lang="en-GB" baseline="0" dirty="0" err="1" smtClean="0"/>
              <a:t>wurde</a:t>
            </a:r>
            <a:r>
              <a:rPr lang="en-GB" baseline="0" dirty="0" smtClean="0"/>
              <a:t>, </a:t>
            </a:r>
            <a:r>
              <a:rPr lang="en-GB" baseline="0" dirty="0" err="1" smtClean="0"/>
              <a:t>kann</a:t>
            </a:r>
            <a:r>
              <a:rPr lang="en-GB" baseline="0" dirty="0" smtClean="0"/>
              <a:t> </a:t>
            </a:r>
            <a:r>
              <a:rPr lang="en-GB" baseline="0" dirty="0" err="1" smtClean="0"/>
              <a:t>nicht</a:t>
            </a:r>
            <a:r>
              <a:rPr lang="en-GB" baseline="0" dirty="0" smtClean="0"/>
              <a:t> </a:t>
            </a:r>
            <a:r>
              <a:rPr lang="en-GB" baseline="0" dirty="0" err="1" smtClean="0"/>
              <a:t>abschließend</a:t>
            </a:r>
            <a:r>
              <a:rPr lang="en-GB" baseline="0" dirty="0" smtClean="0"/>
              <a:t> die </a:t>
            </a:r>
            <a:r>
              <a:rPr lang="en-GB" baseline="0" dirty="0" err="1" smtClean="0"/>
              <a:t>Ursache</a:t>
            </a:r>
            <a:r>
              <a:rPr lang="en-GB" baseline="0" dirty="0" smtClean="0"/>
              <a:t> </a:t>
            </a:r>
            <a:r>
              <a:rPr lang="en-GB" baseline="0" dirty="0" err="1" smtClean="0"/>
              <a:t>geklärt</a:t>
            </a:r>
            <a:r>
              <a:rPr lang="en-GB" baseline="0" dirty="0" smtClean="0"/>
              <a:t> </a:t>
            </a:r>
            <a:r>
              <a:rPr lang="en-GB" baseline="0" dirty="0" err="1" smtClean="0"/>
              <a:t>werden</a:t>
            </a:r>
            <a:endParaRPr lang="en-GB" dirty="0"/>
          </a:p>
        </p:txBody>
      </p:sp>
    </p:spTree>
    <p:extLst>
      <p:ext uri="{BB962C8B-B14F-4D97-AF65-F5344CB8AC3E}">
        <p14:creationId xmlns:p14="http://schemas.microsoft.com/office/powerpoint/2010/main" val="42607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Switch A</a:t>
            </a:r>
            <a:r>
              <a:rPr lang="en-GB" baseline="0" dirty="0" smtClean="0"/>
              <a:t> hat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er</a:t>
            </a:r>
            <a:r>
              <a:rPr lang="en-GB" baseline="0" dirty="0" smtClean="0"/>
              <a:t> </a:t>
            </a:r>
            <a:r>
              <a:rPr lang="en-GB" baseline="0" dirty="0" err="1" smtClean="0"/>
              <a:t>keine</a:t>
            </a:r>
            <a:r>
              <a:rPr lang="en-GB" baseline="0" dirty="0" smtClean="0"/>
              <a:t> </a:t>
            </a:r>
            <a:r>
              <a:rPr lang="en-GB" baseline="0" dirty="0" err="1" smtClean="0"/>
              <a:t>Nachrichten</a:t>
            </a:r>
            <a:r>
              <a:rPr lang="en-GB" baseline="0" dirty="0" smtClean="0"/>
              <a:t> </a:t>
            </a:r>
            <a:r>
              <a:rPr lang="en-GB" baseline="0" dirty="0" err="1" smtClean="0"/>
              <a:t>mehr</a:t>
            </a:r>
            <a:r>
              <a:rPr lang="en-GB" baseline="0" dirty="0" smtClean="0"/>
              <a:t> </a:t>
            </a:r>
            <a:r>
              <a:rPr lang="en-GB" baseline="0" dirty="0" err="1" smtClean="0"/>
              <a:t>akzeptiert</a:t>
            </a:r>
            <a:r>
              <a:rPr lang="en-GB" baseline="0" dirty="0" smtClean="0"/>
              <a:t> und </a:t>
            </a:r>
            <a:r>
              <a:rPr lang="en-GB" baseline="0" dirty="0" err="1" smtClean="0"/>
              <a:t>sich</a:t>
            </a:r>
            <a:r>
              <a:rPr lang="en-GB" baseline="0" dirty="0" smtClean="0"/>
              <a:t> </a:t>
            </a:r>
            <a:r>
              <a:rPr lang="en-GB" baseline="0" dirty="0" err="1" smtClean="0"/>
              <a:t>dann</a:t>
            </a:r>
            <a:r>
              <a:rPr lang="en-GB" baseline="0" dirty="0" smtClean="0"/>
              <a:t> </a:t>
            </a:r>
            <a:r>
              <a:rPr lang="en-GB" baseline="0" dirty="0" err="1" smtClean="0"/>
              <a:t>neu</a:t>
            </a:r>
            <a:r>
              <a:rPr lang="en-GB" baseline="0" dirty="0" smtClean="0"/>
              <a:t> </a:t>
            </a:r>
            <a:r>
              <a:rPr lang="en-GB" baseline="0" dirty="0" err="1" smtClean="0"/>
              <a:t>gestartet</a:t>
            </a:r>
            <a:r>
              <a:rPr lang="en-GB" baseline="0" dirty="0" smtClean="0"/>
              <a:t> und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jetzt</a:t>
            </a:r>
            <a:r>
              <a:rPr lang="en-GB" baseline="0" dirty="0" smtClean="0"/>
              <a:t> </a:t>
            </a:r>
            <a:r>
              <a:rPr lang="en-GB" baseline="0" dirty="0" err="1" smtClean="0"/>
              <a:t>wieder</a:t>
            </a:r>
            <a:r>
              <a:rPr lang="en-GB" baseline="0" dirty="0" smtClean="0"/>
              <a:t> da </a:t>
            </a:r>
            <a:r>
              <a:rPr lang="en-GB" baseline="0" dirty="0" err="1" smtClean="0"/>
              <a:t>ist</a:t>
            </a:r>
            <a:r>
              <a:rPr lang="en-GB" baseline="0" dirty="0" smtClean="0"/>
              <a:t>. Switch B hat </a:t>
            </a:r>
            <a:r>
              <a:rPr lang="en-GB" baseline="0" dirty="0" err="1" smtClean="0"/>
              <a:t>sich</a:t>
            </a:r>
            <a:r>
              <a:rPr lang="en-GB" baseline="0" dirty="0" smtClean="0"/>
              <a:t> </a:t>
            </a:r>
            <a:r>
              <a:rPr lang="en-GB" baseline="0" dirty="0" err="1" smtClean="0"/>
              <a:t>resettet</a:t>
            </a:r>
            <a:r>
              <a:rPr lang="en-GB" baseline="0" dirty="0" smtClean="0"/>
              <a:t>, um </a:t>
            </a:r>
            <a:r>
              <a:rPr lang="en-GB" baseline="0" dirty="0" err="1" smtClean="0"/>
              <a:t>damit</a:t>
            </a:r>
            <a:r>
              <a:rPr lang="en-GB" baseline="0" dirty="0" smtClean="0"/>
              <a:t> </a:t>
            </a:r>
            <a:r>
              <a:rPr lang="en-GB" baseline="0" dirty="0" err="1" smtClean="0"/>
              <a:t>er</a:t>
            </a:r>
            <a:r>
              <a:rPr lang="en-GB" baseline="0" dirty="0" smtClean="0"/>
              <a:t> Switch A </a:t>
            </a:r>
            <a:r>
              <a:rPr lang="en-GB" baseline="0" dirty="0" err="1" smtClean="0"/>
              <a:t>wieder</a:t>
            </a:r>
            <a:r>
              <a:rPr lang="en-GB" baseline="0" dirty="0" smtClean="0"/>
              <a:t> </a:t>
            </a:r>
            <a:r>
              <a:rPr lang="en-GB" baseline="0" dirty="0" err="1" smtClean="0"/>
              <a:t>als</a:t>
            </a:r>
            <a:r>
              <a:rPr lang="en-GB" baseline="0" dirty="0" smtClean="0"/>
              <a:t> </a:t>
            </a:r>
            <a:r>
              <a:rPr lang="en-GB" baseline="0" dirty="0" err="1" smtClean="0"/>
              <a:t>funktionierend</a:t>
            </a:r>
            <a:r>
              <a:rPr lang="en-GB" baseline="0" dirty="0" smtClean="0"/>
              <a:t> </a:t>
            </a:r>
            <a:r>
              <a:rPr lang="en-GB" baseline="0" dirty="0" err="1" smtClean="0"/>
              <a:t>einstuft</a:t>
            </a:r>
            <a:r>
              <a:rPr lang="en-GB" baseline="0" dirty="0" smtClean="0"/>
              <a:t>. </a:t>
            </a:r>
            <a:r>
              <a:rPr lang="en-GB" baseline="0" dirty="0" err="1" smtClean="0"/>
              <a:t>Während</a:t>
            </a:r>
            <a:r>
              <a:rPr lang="en-GB" baseline="0" dirty="0" smtClean="0"/>
              <a:t> des </a:t>
            </a:r>
            <a:r>
              <a:rPr lang="en-GB" baseline="0" dirty="0" err="1" smtClean="0"/>
              <a:t>Resettings</a:t>
            </a:r>
            <a:r>
              <a:rPr lang="en-GB" baseline="0" dirty="0" smtClean="0"/>
              <a:t> hat Switch A </a:t>
            </a:r>
            <a:r>
              <a:rPr lang="en-GB" baseline="0" dirty="0" err="1" smtClean="0"/>
              <a:t>aber</a:t>
            </a:r>
            <a:r>
              <a:rPr lang="en-GB" baseline="0" dirty="0" smtClean="0"/>
              <a:t>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gesendet</a:t>
            </a:r>
            <a:r>
              <a:rPr lang="en-GB" baseline="0" dirty="0" smtClean="0"/>
              <a:t> und </a:t>
            </a:r>
            <a:r>
              <a:rPr lang="en-GB" baseline="0" dirty="0" err="1" smtClean="0"/>
              <a:t>empfangen</a:t>
            </a:r>
            <a:r>
              <a:rPr lang="en-GB" baseline="0" dirty="0" smtClean="0"/>
              <a:t>, was Switch B </a:t>
            </a:r>
            <a:r>
              <a:rPr lang="en-GB" baseline="0" dirty="0" err="1" smtClean="0"/>
              <a:t>verwirrt</a:t>
            </a:r>
            <a:r>
              <a:rPr lang="en-GB" baseline="0" dirty="0" smtClean="0"/>
              <a:t> hat (</a:t>
            </a:r>
            <a:r>
              <a:rPr lang="en-GB" baseline="0" dirty="0" err="1" smtClean="0"/>
              <a:t>bei</a:t>
            </a:r>
            <a:r>
              <a:rPr lang="en-GB" baseline="0" dirty="0" smtClean="0"/>
              <a:t> </a:t>
            </a:r>
            <a:r>
              <a:rPr lang="en-GB" baseline="0" dirty="0" err="1" smtClean="0"/>
              <a:t>dem</a:t>
            </a:r>
            <a:r>
              <a:rPr lang="en-GB" baseline="0" dirty="0" smtClean="0"/>
              <a:t> </a:t>
            </a:r>
            <a:r>
              <a:rPr lang="en-GB" baseline="0" dirty="0" err="1" smtClean="0"/>
              <a:t>geht</a:t>
            </a:r>
            <a:r>
              <a:rPr lang="en-GB" baseline="0" dirty="0" smtClean="0"/>
              <a:t> Switch A </a:t>
            </a:r>
            <a:r>
              <a:rPr lang="en-GB" baseline="0" dirty="0" err="1" smtClean="0"/>
              <a:t>immer</a:t>
            </a:r>
            <a:r>
              <a:rPr lang="en-GB" baseline="0" dirty="0" smtClean="0"/>
              <a:t> </a:t>
            </a:r>
            <a:r>
              <a:rPr lang="en-GB" baseline="0" dirty="0" err="1" smtClean="0"/>
              <a:t>noch</a:t>
            </a:r>
            <a:r>
              <a:rPr lang="en-GB" baseline="0" dirty="0" smtClean="0"/>
              <a:t> </a:t>
            </a:r>
            <a:r>
              <a:rPr lang="en-GB" baseline="0" dirty="0" err="1" smtClean="0"/>
              <a:t>nicht</a:t>
            </a:r>
            <a:r>
              <a:rPr lang="en-GB" baseline="0" dirty="0" smtClean="0"/>
              <a:t>). </a:t>
            </a:r>
            <a:r>
              <a:rPr lang="en-GB" baseline="0" dirty="0" err="1" smtClean="0"/>
              <a:t>Dann</a:t>
            </a:r>
            <a:r>
              <a:rPr lang="en-GB" baseline="0" dirty="0" smtClean="0"/>
              <a:t> hat </a:t>
            </a:r>
            <a:r>
              <a:rPr lang="en-GB" baseline="0" dirty="0" err="1" smtClean="0"/>
              <a:t>sich</a:t>
            </a:r>
            <a:r>
              <a:rPr lang="en-GB" baseline="0" dirty="0" smtClean="0"/>
              <a:t> Switch B </a:t>
            </a:r>
            <a:r>
              <a:rPr lang="en-GB" baseline="0" dirty="0" err="1" smtClean="0"/>
              <a:t>abgestellt</a:t>
            </a:r>
            <a:r>
              <a:rPr lang="en-GB" baseline="0" dirty="0" smtClean="0"/>
              <a:t> und </a:t>
            </a:r>
            <a:r>
              <a:rPr lang="en-GB" baseline="0" dirty="0" err="1" smtClean="0"/>
              <a:t>neu</a:t>
            </a:r>
            <a:r>
              <a:rPr lang="en-GB" baseline="0" dirty="0" smtClean="0"/>
              <a:t> </a:t>
            </a:r>
            <a:r>
              <a:rPr lang="en-GB" baseline="0" dirty="0" err="1" smtClean="0"/>
              <a:t>gestartet</a:t>
            </a:r>
            <a:r>
              <a:rPr lang="en-GB" baseline="0" dirty="0" smtClean="0"/>
              <a:t>, </a:t>
            </a:r>
            <a:r>
              <a:rPr lang="en-GB" baseline="0" dirty="0" err="1" smtClean="0"/>
              <a:t>dabei</a:t>
            </a:r>
            <a:r>
              <a:rPr lang="en-GB" baseline="0" dirty="0" smtClean="0"/>
              <a:t> die </a:t>
            </a:r>
            <a:r>
              <a:rPr lang="en-GB" baseline="0" dirty="0" err="1" smtClean="0"/>
              <a:t>Nachrichten</a:t>
            </a:r>
            <a:r>
              <a:rPr lang="en-GB" baseline="0" dirty="0" smtClean="0"/>
              <a:t> </a:t>
            </a:r>
            <a:r>
              <a:rPr lang="en-GB" baseline="0" dirty="0" err="1" smtClean="0"/>
              <a:t>geschickt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erstmal</a:t>
            </a:r>
            <a:r>
              <a:rPr lang="en-GB" baseline="0" dirty="0" smtClean="0"/>
              <a:t> </a:t>
            </a:r>
            <a:r>
              <a:rPr lang="en-GB" baseline="0" dirty="0" err="1" smtClean="0"/>
              <a:t>nicht</a:t>
            </a:r>
            <a:r>
              <a:rPr lang="en-GB" baseline="0" dirty="0" smtClean="0"/>
              <a:t> </a:t>
            </a:r>
            <a:r>
              <a:rPr lang="en-GB" baseline="0" dirty="0" err="1" smtClean="0"/>
              <a:t>funktionert</a:t>
            </a:r>
            <a:r>
              <a:rPr lang="en-GB" baseline="0" dirty="0" smtClean="0"/>
              <a:t> </a:t>
            </a:r>
            <a:r>
              <a:rPr lang="en-GB" baseline="0" dirty="0" err="1" smtClean="0"/>
              <a:t>bzw</a:t>
            </a:r>
            <a:r>
              <a:rPr lang="en-GB" baseline="0" dirty="0" smtClean="0"/>
              <a:t>. </a:t>
            </a:r>
            <a:r>
              <a:rPr lang="en-GB" baseline="0" dirty="0" err="1" smtClean="0"/>
              <a:t>nach</a:t>
            </a:r>
            <a:r>
              <a:rPr lang="en-GB" baseline="0" dirty="0" smtClean="0"/>
              <a:t> </a:t>
            </a:r>
            <a:r>
              <a:rPr lang="en-GB" baseline="0" dirty="0" err="1" smtClean="0"/>
              <a:t>dem</a:t>
            </a:r>
            <a:r>
              <a:rPr lang="en-GB" baseline="0" dirty="0" smtClean="0"/>
              <a:t> </a:t>
            </a:r>
            <a:r>
              <a:rPr lang="en-GB" baseline="0" dirty="0" err="1" smtClean="0"/>
              <a:t>Neustart</a:t>
            </a:r>
            <a:r>
              <a:rPr lang="en-GB" baseline="0" dirty="0" smtClean="0"/>
              <a:t> </a:t>
            </a:r>
            <a:r>
              <a:rPr lang="en-GB" baseline="0" dirty="0" err="1" smtClean="0"/>
              <a:t>wieder</a:t>
            </a:r>
            <a:r>
              <a:rPr lang="en-GB" baseline="0" dirty="0" smtClean="0"/>
              <a:t> </a:t>
            </a:r>
            <a:r>
              <a:rPr lang="en-GB" baseline="0" dirty="0" err="1" smtClean="0"/>
              <a:t>funktioniert</a:t>
            </a:r>
            <a:r>
              <a:rPr lang="en-GB" baseline="0" dirty="0" smtClean="0"/>
              <a:t>. Die </a:t>
            </a:r>
            <a:r>
              <a:rPr lang="en-GB" baseline="0" dirty="0" err="1" smtClean="0"/>
              <a:t>benachbarten</a:t>
            </a:r>
            <a:r>
              <a:rPr lang="en-GB" baseline="0" dirty="0" smtClean="0"/>
              <a:t> Switches </a:t>
            </a:r>
            <a:r>
              <a:rPr lang="en-GB" baseline="0" dirty="0" err="1" smtClean="0"/>
              <a:t>waren</a:t>
            </a:r>
            <a:r>
              <a:rPr lang="en-GB" baseline="0" dirty="0" smtClean="0"/>
              <a:t> </a:t>
            </a:r>
            <a:r>
              <a:rPr lang="en-GB" baseline="0" dirty="0" err="1" smtClean="0"/>
              <a:t>gerade</a:t>
            </a:r>
            <a:r>
              <a:rPr lang="en-GB" baseline="0" dirty="0" smtClean="0"/>
              <a:t> </a:t>
            </a:r>
            <a:r>
              <a:rPr lang="en-GB" baseline="0" dirty="0" err="1" smtClean="0"/>
              <a:t>beim</a:t>
            </a:r>
            <a:r>
              <a:rPr lang="en-GB" baseline="0" dirty="0" smtClean="0"/>
              <a:t> </a:t>
            </a:r>
            <a:r>
              <a:rPr lang="en-GB" baseline="0" dirty="0" err="1" smtClean="0"/>
              <a:t>resetten</a:t>
            </a:r>
            <a:r>
              <a:rPr lang="en-GB" baseline="0" dirty="0" smtClean="0"/>
              <a:t>, also </a:t>
            </a:r>
            <a:r>
              <a:rPr lang="en-GB" baseline="0" dirty="0" err="1" smtClean="0"/>
              <a:t>dann</a:t>
            </a:r>
            <a:r>
              <a:rPr lang="en-GB" baseline="0" dirty="0" smtClean="0"/>
              <a:t> Switch B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geschickt</a:t>
            </a:r>
            <a:r>
              <a:rPr lang="en-GB" baseline="0" dirty="0" smtClean="0"/>
              <a:t> hat… -&gt; </a:t>
            </a:r>
            <a:r>
              <a:rPr lang="en-GB" baseline="0" dirty="0" err="1" smtClean="0"/>
              <a:t>Kettenreaktion</a:t>
            </a:r>
            <a:endParaRPr lang="en-GB" dirty="0"/>
          </a:p>
        </p:txBody>
      </p:sp>
    </p:spTree>
    <p:extLst>
      <p:ext uri="{BB962C8B-B14F-4D97-AF65-F5344CB8AC3E}">
        <p14:creationId xmlns:p14="http://schemas.microsoft.com/office/powerpoint/2010/main" val="34009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US</a:t>
            </a:r>
            <a:r>
              <a:rPr lang="en-GB" baseline="0" dirty="0" smtClean="0"/>
              <a:t> </a:t>
            </a:r>
            <a:r>
              <a:rPr lang="en-GB" baseline="0" dirty="0" err="1" smtClean="0"/>
              <a:t>Spionageflugzeug</a:t>
            </a:r>
            <a:r>
              <a:rPr lang="en-GB" baseline="0" dirty="0" smtClean="0"/>
              <a:t> </a:t>
            </a:r>
            <a:r>
              <a:rPr lang="en-GB" baseline="0" dirty="0" err="1" smtClean="0"/>
              <a:t>fliegt</a:t>
            </a:r>
            <a:r>
              <a:rPr lang="en-GB" baseline="0" dirty="0" smtClean="0"/>
              <a:t> 18.000 Meter (</a:t>
            </a:r>
            <a:r>
              <a:rPr lang="en-GB" baseline="0" dirty="0" err="1" smtClean="0"/>
              <a:t>statt</a:t>
            </a:r>
            <a:r>
              <a:rPr lang="en-GB" baseline="0" dirty="0" smtClean="0"/>
              <a:t> der </a:t>
            </a:r>
            <a:r>
              <a:rPr lang="en-GB" baseline="0" dirty="0" err="1" smtClean="0"/>
              <a:t>üblichen</a:t>
            </a:r>
            <a:r>
              <a:rPr lang="en-GB" baseline="0" dirty="0" smtClean="0"/>
              <a:t> 10.000). Das hat die </a:t>
            </a:r>
            <a:r>
              <a:rPr lang="en-GB" baseline="0" dirty="0" err="1" smtClean="0"/>
              <a:t>Flugkontrollsoftware</a:t>
            </a:r>
            <a:r>
              <a:rPr lang="en-GB" baseline="0" dirty="0" smtClean="0"/>
              <a:t> </a:t>
            </a:r>
            <a:r>
              <a:rPr lang="en-GB" baseline="0" dirty="0" err="1" smtClean="0"/>
              <a:t>verwirrt</a:t>
            </a:r>
            <a:r>
              <a:rPr lang="en-GB" baseline="0" dirty="0" smtClean="0"/>
              <a:t> und </a:t>
            </a:r>
            <a:r>
              <a:rPr lang="en-GB" baseline="0" dirty="0" err="1" smtClean="0"/>
              <a:t>sie</a:t>
            </a:r>
            <a:r>
              <a:rPr lang="en-GB" baseline="0" dirty="0" smtClean="0"/>
              <a:t> </a:t>
            </a:r>
            <a:r>
              <a:rPr lang="en-GB" baseline="0" dirty="0" err="1" smtClean="0"/>
              <a:t>wollte</a:t>
            </a:r>
            <a:r>
              <a:rPr lang="en-GB" baseline="0" dirty="0" smtClean="0"/>
              <a:t> die </a:t>
            </a:r>
            <a:r>
              <a:rPr lang="en-GB" baseline="0" dirty="0" err="1" smtClean="0"/>
              <a:t>Maschine</a:t>
            </a:r>
            <a:r>
              <a:rPr lang="en-GB" baseline="0" dirty="0" smtClean="0"/>
              <a:t> </a:t>
            </a:r>
            <a:r>
              <a:rPr lang="en-GB" baseline="0" dirty="0" err="1" smtClean="0"/>
              <a:t>wieder</a:t>
            </a:r>
            <a:r>
              <a:rPr lang="en-GB" baseline="0" dirty="0" smtClean="0"/>
              <a:t> auf 10.000 </a:t>
            </a:r>
            <a:r>
              <a:rPr lang="en-GB" baseline="0" dirty="0" err="1" smtClean="0"/>
              <a:t>lotsen</a:t>
            </a:r>
            <a:r>
              <a:rPr lang="en-GB" baseline="0" dirty="0" smtClean="0"/>
              <a:t> und hat </a:t>
            </a:r>
            <a:r>
              <a:rPr lang="en-GB" baseline="0" dirty="0" err="1" smtClean="0"/>
              <a:t>dabei</a:t>
            </a:r>
            <a:r>
              <a:rPr lang="en-GB" baseline="0" dirty="0" smtClean="0"/>
              <a:t> </a:t>
            </a:r>
            <a:r>
              <a:rPr lang="en-GB" baseline="0" dirty="0" err="1" smtClean="0"/>
              <a:t>alle</a:t>
            </a:r>
            <a:r>
              <a:rPr lang="en-GB" baseline="0" dirty="0" smtClean="0"/>
              <a:t> </a:t>
            </a:r>
            <a:r>
              <a:rPr lang="en-GB" baseline="0" dirty="0" err="1" smtClean="0"/>
              <a:t>anderen</a:t>
            </a:r>
            <a:r>
              <a:rPr lang="en-GB" baseline="0" dirty="0" smtClean="0"/>
              <a:t> </a:t>
            </a:r>
            <a:r>
              <a:rPr lang="en-GB" baseline="0" dirty="0" err="1" smtClean="0"/>
              <a:t>Maschinen</a:t>
            </a:r>
            <a:r>
              <a:rPr lang="en-GB" baseline="0" dirty="0" smtClean="0"/>
              <a:t> </a:t>
            </a:r>
            <a:r>
              <a:rPr lang="en-GB" baseline="0" dirty="0" err="1" smtClean="0"/>
              <a:t>versucht</a:t>
            </a:r>
            <a:r>
              <a:rPr lang="en-GB" baseline="0" dirty="0" smtClean="0"/>
              <a:t>, </a:t>
            </a:r>
            <a:r>
              <a:rPr lang="en-GB" baseline="0" dirty="0" err="1" smtClean="0"/>
              <a:t>umzuleiten</a:t>
            </a:r>
            <a:r>
              <a:rPr lang="en-GB" baseline="0" dirty="0" smtClean="0"/>
              <a:t> und hat </a:t>
            </a:r>
            <a:r>
              <a:rPr lang="en-GB" baseline="0" dirty="0" err="1" smtClean="0"/>
              <a:t>dabei</a:t>
            </a:r>
            <a:r>
              <a:rPr lang="en-GB" baseline="0" dirty="0" smtClean="0"/>
              <a:t> </a:t>
            </a:r>
            <a:r>
              <a:rPr lang="en-GB" baseline="0" dirty="0" err="1" smtClean="0"/>
              <a:t>zu</a:t>
            </a:r>
            <a:r>
              <a:rPr lang="en-GB" baseline="0" dirty="0" smtClean="0"/>
              <a:t> </a:t>
            </a:r>
            <a:r>
              <a:rPr lang="en-GB" baseline="0" dirty="0" err="1" smtClean="0"/>
              <a:t>viele</a:t>
            </a:r>
            <a:r>
              <a:rPr lang="en-GB" baseline="0" dirty="0" smtClean="0"/>
              <a:t> </a:t>
            </a:r>
            <a:r>
              <a:rPr lang="en-GB" baseline="0" dirty="0" err="1" smtClean="0"/>
              <a:t>Kursberechnungen</a:t>
            </a:r>
            <a:r>
              <a:rPr lang="en-GB" baseline="0" dirty="0" smtClean="0"/>
              <a:t> Machen </a:t>
            </a:r>
            <a:r>
              <a:rPr lang="en-GB" baseline="0" dirty="0" err="1" smtClean="0"/>
              <a:t>müssen</a:t>
            </a:r>
            <a:r>
              <a:rPr lang="en-GB" baseline="0" dirty="0" smtClean="0"/>
              <a:t>.</a:t>
            </a:r>
            <a:endParaRPr lang="en-GB" dirty="0"/>
          </a:p>
        </p:txBody>
      </p:sp>
    </p:spTree>
    <p:extLst>
      <p:ext uri="{BB962C8B-B14F-4D97-AF65-F5344CB8AC3E}">
        <p14:creationId xmlns:p14="http://schemas.microsoft.com/office/powerpoint/2010/main" val="388439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Es</a:t>
            </a:r>
            <a:r>
              <a:rPr lang="en-GB" dirty="0" smtClean="0"/>
              <a:t> war</a:t>
            </a:r>
            <a:r>
              <a:rPr lang="en-GB" baseline="0" dirty="0" smtClean="0"/>
              <a:t> </a:t>
            </a:r>
            <a:r>
              <a:rPr lang="en-GB" baseline="0" dirty="0" err="1" smtClean="0"/>
              <a:t>sehr</a:t>
            </a:r>
            <a:r>
              <a:rPr lang="en-GB" baseline="0" dirty="0" smtClean="0"/>
              <a:t> </a:t>
            </a:r>
            <a:r>
              <a:rPr lang="en-GB" baseline="0" dirty="0" err="1" smtClean="0"/>
              <a:t>heiß</a:t>
            </a:r>
            <a:r>
              <a:rPr lang="en-GB" baseline="0" dirty="0" smtClean="0"/>
              <a:t>, </a:t>
            </a:r>
            <a:r>
              <a:rPr lang="en-GB" baseline="0" dirty="0" err="1" smtClean="0"/>
              <a:t>viele</a:t>
            </a:r>
            <a:r>
              <a:rPr lang="en-GB" baseline="0" dirty="0" smtClean="0"/>
              <a:t> </a:t>
            </a:r>
            <a:r>
              <a:rPr lang="en-GB" baseline="0" dirty="0" err="1" smtClean="0"/>
              <a:t>Leute</a:t>
            </a:r>
            <a:r>
              <a:rPr lang="en-GB" baseline="0" dirty="0" smtClean="0"/>
              <a:t> </a:t>
            </a:r>
            <a:r>
              <a:rPr lang="en-GB" baseline="0" dirty="0" err="1" smtClean="0"/>
              <a:t>schalteten</a:t>
            </a:r>
            <a:r>
              <a:rPr lang="en-GB" baseline="0" dirty="0" smtClean="0"/>
              <a:t> die </a:t>
            </a:r>
            <a:r>
              <a:rPr lang="en-GB" baseline="0" dirty="0" err="1" smtClean="0"/>
              <a:t>Klima</a:t>
            </a:r>
            <a:r>
              <a:rPr lang="en-GB" baseline="0" dirty="0" smtClean="0"/>
              <a:t>-Anlage an, </a:t>
            </a:r>
            <a:r>
              <a:rPr lang="en-GB" baseline="0" dirty="0" err="1" smtClean="0"/>
              <a:t>darum</a:t>
            </a:r>
            <a:r>
              <a:rPr lang="en-GB" baseline="0" dirty="0" smtClean="0"/>
              <a:t> </a:t>
            </a:r>
            <a:r>
              <a:rPr lang="en-GB" baseline="0" dirty="0" err="1" smtClean="0"/>
              <a:t>wurde</a:t>
            </a:r>
            <a:r>
              <a:rPr lang="en-GB" baseline="0" dirty="0" smtClean="0"/>
              <a:t> </a:t>
            </a:r>
            <a:r>
              <a:rPr lang="en-GB" baseline="0" dirty="0" err="1" smtClean="0"/>
              <a:t>mehr</a:t>
            </a:r>
            <a:r>
              <a:rPr lang="en-GB" baseline="0" dirty="0" smtClean="0"/>
              <a:t> Strom </a:t>
            </a:r>
            <a:r>
              <a:rPr lang="en-GB" baseline="0" dirty="0" err="1" smtClean="0"/>
              <a:t>benötigt</a:t>
            </a:r>
            <a:r>
              <a:rPr lang="en-GB" baseline="0" dirty="0" smtClean="0"/>
              <a:t>; </a:t>
            </a:r>
            <a:r>
              <a:rPr lang="en-GB" baseline="0" dirty="0" err="1" smtClean="0"/>
              <a:t>dadurch</a:t>
            </a:r>
            <a:r>
              <a:rPr lang="en-GB" baseline="0" dirty="0" smtClean="0"/>
              <a:t> </a:t>
            </a:r>
            <a:r>
              <a:rPr lang="en-GB" baseline="0" dirty="0" err="1" smtClean="0"/>
              <a:t>senkten</a:t>
            </a:r>
            <a:r>
              <a:rPr lang="en-GB" baseline="0" dirty="0" smtClean="0"/>
              <a:t> </a:t>
            </a:r>
            <a:r>
              <a:rPr lang="en-GB" baseline="0" dirty="0" err="1" smtClean="0"/>
              <a:t>sich</a:t>
            </a:r>
            <a:r>
              <a:rPr lang="en-GB" baseline="0" dirty="0" smtClean="0"/>
              <a:t> </a:t>
            </a:r>
            <a:r>
              <a:rPr lang="en-GB" baseline="0" dirty="0" err="1" smtClean="0"/>
              <a:t>viele</a:t>
            </a:r>
            <a:r>
              <a:rPr lang="en-GB" baseline="0" dirty="0" smtClean="0"/>
              <a:t> </a:t>
            </a:r>
            <a:r>
              <a:rPr lang="en-GB" baseline="0" dirty="0" err="1" smtClean="0"/>
              <a:t>Leitungen</a:t>
            </a:r>
            <a:r>
              <a:rPr lang="en-GB" baseline="0" dirty="0" smtClean="0"/>
              <a:t> ab </a:t>
            </a:r>
            <a:r>
              <a:rPr lang="en-GB" baseline="0" dirty="0" err="1" smtClean="0"/>
              <a:t>bis</a:t>
            </a:r>
            <a:r>
              <a:rPr lang="en-GB" baseline="0" dirty="0" smtClean="0"/>
              <a:t> ins </a:t>
            </a:r>
            <a:r>
              <a:rPr lang="en-GB" baseline="0" dirty="0" err="1" smtClean="0"/>
              <a:t>Blattwerk</a:t>
            </a:r>
            <a:r>
              <a:rPr lang="en-GB" baseline="0" dirty="0" smtClean="0"/>
              <a:t> von </a:t>
            </a:r>
            <a:r>
              <a:rPr lang="en-GB" baseline="0" dirty="0" err="1" smtClean="0"/>
              <a:t>Bäumen</a:t>
            </a:r>
            <a:r>
              <a:rPr lang="en-GB" baseline="0" dirty="0" smtClean="0"/>
              <a:t>, </a:t>
            </a:r>
            <a:r>
              <a:rPr lang="en-GB" baseline="0" dirty="0" err="1" smtClean="0"/>
              <a:t>weil</a:t>
            </a:r>
            <a:r>
              <a:rPr lang="en-GB" baseline="0" dirty="0" smtClean="0"/>
              <a:t> </a:t>
            </a:r>
            <a:r>
              <a:rPr lang="en-GB" baseline="0" dirty="0" err="1" smtClean="0"/>
              <a:t>sie</a:t>
            </a:r>
            <a:r>
              <a:rPr lang="en-GB" baseline="0" dirty="0" smtClean="0"/>
              <a:t> </a:t>
            </a:r>
            <a:r>
              <a:rPr lang="en-GB" baseline="0" dirty="0" err="1" smtClean="0"/>
              <a:t>heiß</a:t>
            </a:r>
            <a:r>
              <a:rPr lang="en-GB" baseline="0" dirty="0" smtClean="0"/>
              <a:t> </a:t>
            </a:r>
            <a:r>
              <a:rPr lang="en-GB" baseline="0" dirty="0" err="1" smtClean="0"/>
              <a:t>wurden</a:t>
            </a:r>
            <a:r>
              <a:rPr lang="en-GB" baseline="0" dirty="0" smtClean="0"/>
              <a:t>. Die Last </a:t>
            </a:r>
            <a:r>
              <a:rPr lang="en-GB" baseline="0" dirty="0" err="1" smtClean="0"/>
              <a:t>hätte</a:t>
            </a:r>
            <a:r>
              <a:rPr lang="en-GB" baseline="0" dirty="0" smtClean="0"/>
              <a:t> </a:t>
            </a:r>
            <a:r>
              <a:rPr lang="en-GB" baseline="0" dirty="0" err="1" smtClean="0"/>
              <a:t>verteilt</a:t>
            </a:r>
            <a:r>
              <a:rPr lang="en-GB" baseline="0" dirty="0" smtClean="0"/>
              <a:t> </a:t>
            </a:r>
            <a:r>
              <a:rPr lang="en-GB" baseline="0" dirty="0" err="1" smtClean="0"/>
              <a:t>werden</a:t>
            </a:r>
            <a:r>
              <a:rPr lang="en-GB" baseline="0" dirty="0" smtClean="0"/>
              <a:t> </a:t>
            </a:r>
            <a:r>
              <a:rPr lang="en-GB" baseline="0" dirty="0" err="1" smtClean="0"/>
              <a:t>müssen</a:t>
            </a:r>
            <a:r>
              <a:rPr lang="en-GB" baseline="0" dirty="0" smtClean="0"/>
              <a:t>, </a:t>
            </a:r>
            <a:r>
              <a:rPr lang="en-GB" baseline="0" dirty="0" err="1" smtClean="0"/>
              <a:t>aber</a:t>
            </a:r>
            <a:r>
              <a:rPr lang="en-GB" baseline="0" dirty="0" smtClean="0"/>
              <a:t> </a:t>
            </a:r>
            <a:r>
              <a:rPr lang="en-GB" baseline="0" dirty="0" err="1" smtClean="0"/>
              <a:t>ein</a:t>
            </a:r>
            <a:r>
              <a:rPr lang="en-GB" baseline="0" dirty="0" smtClean="0"/>
              <a:t> </a:t>
            </a:r>
            <a:r>
              <a:rPr lang="en-GB" baseline="0" dirty="0" err="1" smtClean="0"/>
              <a:t>lokaler</a:t>
            </a:r>
            <a:r>
              <a:rPr lang="en-GB" baseline="0" dirty="0" smtClean="0"/>
              <a:t> Alarm </a:t>
            </a:r>
            <a:r>
              <a:rPr lang="en-GB" baseline="0" dirty="0" err="1" smtClean="0"/>
              <a:t>funktionierte</a:t>
            </a:r>
            <a:r>
              <a:rPr lang="en-GB" baseline="0" dirty="0" smtClean="0"/>
              <a:t> </a:t>
            </a:r>
            <a:r>
              <a:rPr lang="en-GB" baseline="0" dirty="0" err="1" smtClean="0"/>
              <a:t>nicht</a:t>
            </a:r>
            <a:r>
              <a:rPr lang="en-GB" baseline="0" dirty="0" smtClean="0"/>
              <a:t> -&gt; </a:t>
            </a:r>
            <a:r>
              <a:rPr lang="en-GB" baseline="0" dirty="0" err="1" smtClean="0"/>
              <a:t>es</a:t>
            </a:r>
            <a:r>
              <a:rPr lang="en-GB" baseline="0" dirty="0" smtClean="0"/>
              <a:t> </a:t>
            </a:r>
            <a:r>
              <a:rPr lang="en-GB" baseline="0" dirty="0" err="1" smtClean="0"/>
              <a:t>wurde</a:t>
            </a:r>
            <a:r>
              <a:rPr lang="en-GB" baseline="0" dirty="0" smtClean="0"/>
              <a:t> </a:t>
            </a:r>
            <a:r>
              <a:rPr lang="en-GB" baseline="0" dirty="0" err="1" smtClean="0"/>
              <a:t>lange</a:t>
            </a:r>
            <a:r>
              <a:rPr lang="en-GB" baseline="0" dirty="0" smtClean="0"/>
              <a:t> </a:t>
            </a:r>
            <a:r>
              <a:rPr lang="en-GB" baseline="0" dirty="0" err="1" smtClean="0"/>
              <a:t>nicht</a:t>
            </a:r>
            <a:r>
              <a:rPr lang="en-GB" baseline="0" dirty="0" smtClean="0"/>
              <a:t> </a:t>
            </a:r>
            <a:r>
              <a:rPr lang="en-GB" baseline="0" dirty="0" err="1" smtClean="0"/>
              <a:t>erkannt</a:t>
            </a:r>
            <a:r>
              <a:rPr lang="en-GB" baseline="0" dirty="0" smtClean="0"/>
              <a:t>, </a:t>
            </a:r>
            <a:r>
              <a:rPr lang="en-GB" baseline="0" dirty="0" err="1" smtClean="0"/>
              <a:t>dass</a:t>
            </a:r>
            <a:r>
              <a:rPr lang="en-GB" baseline="0" dirty="0" smtClean="0"/>
              <a:t> </a:t>
            </a:r>
            <a:r>
              <a:rPr lang="en-GB" baseline="0" dirty="0" err="1" smtClean="0"/>
              <a:t>ein</a:t>
            </a:r>
            <a:r>
              <a:rPr lang="en-GB" baseline="0" dirty="0" smtClean="0"/>
              <a:t> Problem </a:t>
            </a:r>
            <a:r>
              <a:rPr lang="en-GB" baseline="0" dirty="0" err="1" smtClean="0"/>
              <a:t>vorlag</a:t>
            </a:r>
            <a:r>
              <a:rPr lang="en-GB" baseline="0" dirty="0" smtClean="0"/>
              <a:t>, so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sich</a:t>
            </a:r>
            <a:r>
              <a:rPr lang="en-GB" baseline="0" dirty="0" smtClean="0"/>
              <a:t> </a:t>
            </a:r>
            <a:r>
              <a:rPr lang="en-GB" baseline="0" dirty="0" err="1" smtClean="0"/>
              <a:t>ausbreiten</a:t>
            </a:r>
            <a:r>
              <a:rPr lang="en-GB" baseline="0" dirty="0" smtClean="0"/>
              <a:t> </a:t>
            </a:r>
            <a:r>
              <a:rPr lang="en-GB" baseline="0" dirty="0" err="1" smtClean="0"/>
              <a:t>konnte</a:t>
            </a:r>
            <a:endParaRPr lang="en-GB" dirty="0"/>
          </a:p>
        </p:txBody>
      </p:sp>
    </p:spTree>
    <p:extLst>
      <p:ext uri="{BB962C8B-B14F-4D97-AF65-F5344CB8AC3E}">
        <p14:creationId xmlns:p14="http://schemas.microsoft.com/office/powerpoint/2010/main" val="2649909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a:t>
            </a:r>
            <a:r>
              <a:rPr lang="en-GB" dirty="0" err="1" smtClean="0"/>
              <a:t>Terroristen</a:t>
            </a:r>
            <a:r>
              <a:rPr lang="en-GB" dirty="0" smtClean="0"/>
              <a:t>"</a:t>
            </a:r>
            <a:r>
              <a:rPr lang="en-GB" baseline="0" dirty="0" smtClean="0"/>
              <a:t> </a:t>
            </a:r>
            <a:r>
              <a:rPr lang="en-GB" baseline="0" dirty="0" err="1" smtClean="0"/>
              <a:t>haben</a:t>
            </a:r>
            <a:r>
              <a:rPr lang="en-GB" baseline="0" dirty="0" smtClean="0"/>
              <a:t> </a:t>
            </a:r>
            <a:r>
              <a:rPr lang="en-GB" baseline="0" dirty="0" err="1" smtClean="0"/>
              <a:t>diese</a:t>
            </a:r>
            <a:r>
              <a:rPr lang="en-GB" baseline="0" dirty="0" smtClean="0"/>
              <a:t> </a:t>
            </a:r>
            <a:r>
              <a:rPr lang="en-GB" baseline="0" dirty="0" err="1" smtClean="0"/>
              <a:t>Seuche</a:t>
            </a:r>
            <a:r>
              <a:rPr lang="en-GB" baseline="0" dirty="0" smtClean="0"/>
              <a:t> </a:t>
            </a:r>
            <a:r>
              <a:rPr lang="en-GB" baseline="0" dirty="0" err="1" smtClean="0"/>
              <a:t>mit</a:t>
            </a:r>
            <a:r>
              <a:rPr lang="en-GB" baseline="0" dirty="0" smtClean="0"/>
              <a:t> </a:t>
            </a:r>
            <a:r>
              <a:rPr lang="en-GB" baseline="0" dirty="0" err="1" smtClean="0"/>
              <a:t>Absicht</a:t>
            </a:r>
            <a:r>
              <a:rPr lang="en-GB" baseline="0" dirty="0" smtClean="0"/>
              <a:t> </a:t>
            </a:r>
            <a:r>
              <a:rPr lang="en-GB" baseline="0" dirty="0" err="1" smtClean="0"/>
              <a:t>verbreitet</a:t>
            </a:r>
            <a:r>
              <a:rPr lang="en-GB" baseline="0" dirty="0" smtClean="0"/>
              <a:t>;</a:t>
            </a:r>
          </a:p>
          <a:p>
            <a:r>
              <a:rPr lang="en-GB" baseline="0" dirty="0" smtClean="0"/>
              <a:t>Der Boss </a:t>
            </a:r>
            <a:r>
              <a:rPr lang="en-US" sz="1200" b="0" i="0" kern="1200" dirty="0" err="1" smtClean="0">
                <a:solidFill>
                  <a:schemeClr val="tx1"/>
                </a:solidFill>
                <a:effectLst/>
                <a:latin typeface="+mn-lt"/>
                <a:ea typeface="+mn-ea"/>
                <a:cs typeface="+mn-cs"/>
              </a:rPr>
              <a:t>Hakkar</a:t>
            </a:r>
            <a:r>
              <a:rPr lang="en-US" sz="1200" b="0" i="0" kern="1200" dirty="0" smtClean="0">
                <a:solidFill>
                  <a:schemeClr val="tx1"/>
                </a:solidFill>
                <a:effectLst/>
                <a:latin typeface="+mn-lt"/>
                <a:ea typeface="+mn-ea"/>
                <a:cs typeface="+mn-cs"/>
              </a:rPr>
              <a:t> of </a:t>
            </a:r>
            <a:r>
              <a:rPr lang="en-US" sz="1200" b="0" i="0" kern="1200" dirty="0" err="1" smtClean="0">
                <a:solidFill>
                  <a:schemeClr val="tx1"/>
                </a:solidFill>
                <a:effectLst/>
                <a:latin typeface="+mn-lt"/>
                <a:ea typeface="+mn-ea"/>
                <a:cs typeface="+mn-cs"/>
              </a:rPr>
              <a:t>Zul'Gurub</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wendete</a:t>
            </a:r>
            <a:r>
              <a:rPr lang="en-US" sz="1200" b="0" i="0" kern="1200" baseline="0" dirty="0" smtClean="0">
                <a:solidFill>
                  <a:schemeClr val="tx1"/>
                </a:solidFill>
                <a:effectLst/>
                <a:latin typeface="+mn-lt"/>
                <a:ea typeface="+mn-ea"/>
                <a:cs typeface="+mn-cs"/>
              </a:rPr>
              <a:t> den Corrupted Blood </a:t>
            </a:r>
            <a:r>
              <a:rPr lang="en-US" sz="1200" b="0" i="0" kern="1200" baseline="0" dirty="0" err="1" smtClean="0">
                <a:solidFill>
                  <a:schemeClr val="tx1"/>
                </a:solidFill>
                <a:effectLst/>
                <a:latin typeface="+mn-lt"/>
                <a:ea typeface="+mn-ea"/>
                <a:cs typeface="+mn-cs"/>
              </a:rPr>
              <a:t>Zauber</a:t>
            </a:r>
            <a:r>
              <a:rPr lang="en-US" sz="1200" b="0" i="0" kern="1200" baseline="0" dirty="0" smtClean="0">
                <a:solidFill>
                  <a:schemeClr val="tx1"/>
                </a:solidFill>
                <a:effectLst/>
                <a:latin typeface="+mn-lt"/>
                <a:ea typeface="+mn-ea"/>
                <a:cs typeface="+mn-cs"/>
              </a:rPr>
              <a:t> an, der </a:t>
            </a:r>
            <a:r>
              <a:rPr lang="en-US" sz="1200" b="0" i="0" kern="1200" baseline="0" dirty="0" err="1" smtClean="0">
                <a:solidFill>
                  <a:schemeClr val="tx1"/>
                </a:solidFill>
                <a:effectLst/>
                <a:latin typeface="+mn-lt"/>
                <a:ea typeface="+mn-ea"/>
                <a:cs typeface="+mn-cs"/>
              </a:rPr>
              <a:t>Schaden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a:t>
            </a:r>
            <a:r>
              <a:rPr lang="en-US" sz="1200" b="0" i="0" kern="1200" baseline="0" dirty="0" smtClean="0">
                <a:solidFill>
                  <a:schemeClr val="tx1"/>
                </a:solidFill>
                <a:effectLst/>
                <a:latin typeface="+mn-lt"/>
                <a:ea typeface="+mn-ea"/>
                <a:cs typeface="+mn-cs"/>
              </a:rPr>
              <a:t> die </a:t>
            </a:r>
            <a:r>
              <a:rPr lang="en-US" sz="1200" b="0" i="0" kern="1200" baseline="0" dirty="0" err="1" smtClean="0">
                <a:solidFill>
                  <a:schemeClr val="tx1"/>
                </a:solidFill>
                <a:effectLst/>
                <a:latin typeface="+mn-lt"/>
                <a:ea typeface="+mn-ea"/>
                <a:cs typeface="+mn-cs"/>
              </a:rPr>
              <a:t>Zeit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anrichtet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Eigentlich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sollte</a:t>
            </a:r>
            <a:r>
              <a:rPr lang="en-US" sz="1200" b="0" i="0" kern="1200" baseline="0" dirty="0" smtClean="0">
                <a:solidFill>
                  <a:schemeClr val="tx1"/>
                </a:solidFill>
                <a:effectLst/>
                <a:latin typeface="+mn-lt"/>
                <a:ea typeface="+mn-ea"/>
                <a:cs typeface="+mn-cs"/>
              </a:rPr>
              <a:t> der </a:t>
            </a:r>
            <a:r>
              <a:rPr lang="en-US" sz="1200" b="0" i="0" kern="1200" baseline="0" dirty="0" err="1" smtClean="0">
                <a:solidFill>
                  <a:schemeClr val="tx1"/>
                </a:solidFill>
                <a:effectLst/>
                <a:latin typeface="+mn-lt"/>
                <a:ea typeface="+mn-ea"/>
                <a:cs typeface="+mn-cs"/>
              </a:rPr>
              <a:t>lokal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begrenzt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beim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Endboss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bleiben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aber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Begleiter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konnten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damit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infiziert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werden</a:t>
            </a:r>
            <a:r>
              <a:rPr lang="en-US" sz="1200" b="0" i="0" kern="1200" baseline="0" dirty="0" smtClean="0">
                <a:solidFill>
                  <a:schemeClr val="tx1"/>
                </a:solidFill>
                <a:effectLst/>
                <a:latin typeface="+mn-lt"/>
                <a:ea typeface="+mn-ea"/>
                <a:cs typeface="+mn-cs"/>
              </a:rPr>
              <a:t> und </a:t>
            </a:r>
            <a:r>
              <a:rPr lang="en-US" sz="1200" b="0" i="0" kern="1200" baseline="0" dirty="0" err="1" smtClean="0">
                <a:solidFill>
                  <a:schemeClr val="tx1"/>
                </a:solidFill>
                <a:effectLst/>
                <a:latin typeface="+mn-lt"/>
                <a:ea typeface="+mn-ea"/>
                <a:cs typeface="+mn-cs"/>
              </a:rPr>
              <a:t>blieben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außerhalb</a:t>
            </a:r>
            <a:r>
              <a:rPr lang="en-US" sz="1200" b="0" i="0" kern="1200" baseline="0" dirty="0" smtClean="0">
                <a:solidFill>
                  <a:schemeClr val="tx1"/>
                </a:solidFill>
                <a:effectLst/>
                <a:latin typeface="+mn-lt"/>
                <a:ea typeface="+mn-ea"/>
                <a:cs typeface="+mn-cs"/>
              </a:rPr>
              <a:t> der Zone. NPCs </a:t>
            </a:r>
            <a:r>
              <a:rPr lang="en-US" sz="1200" b="0" i="0" kern="1200" baseline="0" dirty="0" err="1" smtClean="0">
                <a:solidFill>
                  <a:schemeClr val="tx1"/>
                </a:solidFill>
                <a:effectLst/>
                <a:latin typeface="+mn-lt"/>
                <a:ea typeface="+mn-ea"/>
                <a:cs typeface="+mn-cs"/>
              </a:rPr>
              <a:t>wurden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Überträger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ohne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Symptome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zeigen</a:t>
            </a:r>
            <a:r>
              <a:rPr lang="en-US" sz="1200" b="0" i="0" kern="1200" baseline="0" dirty="0" smtClean="0">
                <a:solidFill>
                  <a:schemeClr val="tx1"/>
                </a:solidFill>
                <a:effectLst/>
                <a:latin typeface="+mn-lt"/>
                <a:ea typeface="+mn-ea"/>
                <a:cs typeface="+mn-cs"/>
              </a:rPr>
              <a:t>.</a:t>
            </a:r>
            <a:endParaRPr lang="en-GB" dirty="0"/>
          </a:p>
        </p:txBody>
      </p:sp>
    </p:spTree>
    <p:extLst>
      <p:ext uri="{BB962C8B-B14F-4D97-AF65-F5344CB8AC3E}">
        <p14:creationId xmlns:p14="http://schemas.microsoft.com/office/powerpoint/2010/main" val="128626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30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Software </a:t>
            </a:r>
            <a:r>
              <a:rPr lang="en-GB" dirty="0" err="1" smtClean="0"/>
              <a:t>verfügte</a:t>
            </a:r>
            <a:r>
              <a:rPr lang="en-GB" dirty="0" smtClean="0"/>
              <a:t> </a:t>
            </a:r>
            <a:r>
              <a:rPr lang="en-GB" dirty="0" err="1" smtClean="0"/>
              <a:t>über</a:t>
            </a:r>
            <a:r>
              <a:rPr lang="en-GB" dirty="0" smtClean="0"/>
              <a:t> </a:t>
            </a:r>
            <a:r>
              <a:rPr lang="en-GB" dirty="0" err="1" smtClean="0"/>
              <a:t>einen</a:t>
            </a:r>
            <a:r>
              <a:rPr lang="en-GB" dirty="0" smtClean="0"/>
              <a:t> </a:t>
            </a:r>
            <a:r>
              <a:rPr lang="en-GB" dirty="0" err="1" smtClean="0"/>
              <a:t>zu</a:t>
            </a:r>
            <a:r>
              <a:rPr lang="en-GB" dirty="0" smtClean="0"/>
              <a:t> </a:t>
            </a:r>
            <a:r>
              <a:rPr lang="en-GB" dirty="0" err="1" smtClean="0"/>
              <a:t>kleinen</a:t>
            </a:r>
            <a:r>
              <a:rPr lang="en-GB" dirty="0" smtClean="0"/>
              <a:t> Stack; </a:t>
            </a:r>
            <a:r>
              <a:rPr lang="en-GB" dirty="0" err="1" smtClean="0"/>
              <a:t>im</a:t>
            </a:r>
            <a:r>
              <a:rPr lang="en-GB" baseline="0" dirty="0" smtClean="0"/>
              <a:t> </a:t>
            </a:r>
            <a:r>
              <a:rPr lang="en-GB" baseline="0" dirty="0" err="1" smtClean="0"/>
              <a:t>Berufsverkehr</a:t>
            </a:r>
            <a:r>
              <a:rPr lang="en-GB" baseline="0" dirty="0" smtClean="0"/>
              <a:t> </a:t>
            </a:r>
            <a:r>
              <a:rPr lang="en-GB" baseline="0" dirty="0" err="1" smtClean="0"/>
              <a:t>führte</a:t>
            </a:r>
            <a:r>
              <a:rPr lang="en-GB" baseline="0" dirty="0" smtClean="0"/>
              <a:t> das </a:t>
            </a:r>
            <a:r>
              <a:rPr lang="en-GB" baseline="0" dirty="0" err="1" smtClean="0"/>
              <a:t>zum</a:t>
            </a:r>
            <a:r>
              <a:rPr lang="en-GB" baseline="0" dirty="0" smtClean="0"/>
              <a:t> Overflow; der Code </a:t>
            </a:r>
            <a:r>
              <a:rPr lang="en-GB" baseline="0" dirty="0" err="1" smtClean="0"/>
              <a:t>zum</a:t>
            </a:r>
            <a:r>
              <a:rPr lang="en-GB" baseline="0" dirty="0" smtClean="0"/>
              <a:t> </a:t>
            </a:r>
            <a:r>
              <a:rPr lang="en-GB" baseline="0" dirty="0" err="1" smtClean="0"/>
              <a:t>Behandeln</a:t>
            </a:r>
            <a:r>
              <a:rPr lang="en-GB" baseline="0" dirty="0" smtClean="0"/>
              <a:t> des Overflows war </a:t>
            </a:r>
            <a:r>
              <a:rPr lang="en-GB" baseline="0" dirty="0" err="1" smtClean="0"/>
              <a:t>fehlerhaft</a:t>
            </a:r>
            <a:r>
              <a:rPr lang="en-GB" baseline="0" dirty="0" smtClean="0"/>
              <a:t> und </a:t>
            </a:r>
            <a:r>
              <a:rPr lang="en-GB" baseline="0" dirty="0" err="1" smtClean="0"/>
              <a:t>führte</a:t>
            </a:r>
            <a:r>
              <a:rPr lang="en-GB" baseline="0" dirty="0" smtClean="0"/>
              <a:t> </a:t>
            </a:r>
            <a:r>
              <a:rPr lang="en-GB" baseline="0" dirty="0" err="1" smtClean="0"/>
              <a:t>zu</a:t>
            </a:r>
            <a:r>
              <a:rPr lang="en-GB" baseline="0" dirty="0" smtClean="0"/>
              <a:t> </a:t>
            </a:r>
            <a:r>
              <a:rPr lang="en-GB" baseline="0" dirty="0" err="1" smtClean="0"/>
              <a:t>einer</a:t>
            </a:r>
            <a:r>
              <a:rPr lang="en-GB" baseline="0" dirty="0" smtClean="0"/>
              <a:t> </a:t>
            </a:r>
            <a:r>
              <a:rPr lang="en-GB" baseline="0" dirty="0" err="1" smtClean="0"/>
              <a:t>Endlosschleife</a:t>
            </a:r>
            <a:endParaRPr lang="en-GB" baseline="0" dirty="0" smtClean="0"/>
          </a:p>
          <a:p>
            <a:r>
              <a:rPr lang="en-GB" baseline="0" dirty="0" smtClean="0"/>
              <a:t>Siemens </a:t>
            </a:r>
            <a:r>
              <a:rPr lang="en-GB" baseline="0" dirty="0" err="1" smtClean="0"/>
              <a:t>brauchte</a:t>
            </a:r>
            <a:r>
              <a:rPr lang="en-GB" baseline="0" dirty="0" smtClean="0"/>
              <a:t> </a:t>
            </a:r>
            <a:r>
              <a:rPr lang="en-GB" baseline="0" dirty="0" err="1" smtClean="0"/>
              <a:t>einen</a:t>
            </a:r>
            <a:r>
              <a:rPr lang="en-GB" baseline="0" dirty="0" smtClean="0"/>
              <a:t> </a:t>
            </a:r>
            <a:r>
              <a:rPr lang="en-GB" baseline="0" dirty="0" err="1" smtClean="0"/>
              <a:t>ganzen</a:t>
            </a:r>
            <a:r>
              <a:rPr lang="en-GB" baseline="0" dirty="0" smtClean="0"/>
              <a:t> Tag, um den </a:t>
            </a:r>
            <a:r>
              <a:rPr lang="en-GB" baseline="0" dirty="0" err="1" smtClean="0"/>
              <a:t>Fehler</a:t>
            </a:r>
            <a:r>
              <a:rPr lang="en-GB" baseline="0" dirty="0" smtClean="0"/>
              <a:t> </a:t>
            </a:r>
            <a:r>
              <a:rPr lang="en-GB" baseline="0" dirty="0" err="1" smtClean="0"/>
              <a:t>zu</a:t>
            </a:r>
            <a:r>
              <a:rPr lang="en-GB" baseline="0" dirty="0" smtClean="0"/>
              <a:t> </a:t>
            </a:r>
            <a:r>
              <a:rPr lang="en-GB" baseline="0" dirty="0" err="1" smtClean="0"/>
              <a:t>reproduzieren</a:t>
            </a:r>
            <a:r>
              <a:rPr lang="en-GB" baseline="0" dirty="0" smtClean="0"/>
              <a:t>, </a:t>
            </a:r>
            <a:r>
              <a:rPr lang="en-GB" baseline="0" dirty="0" err="1" smtClean="0"/>
              <a:t>bis</a:t>
            </a:r>
            <a:r>
              <a:rPr lang="en-GB" baseline="0" dirty="0" smtClean="0"/>
              <a:t> </a:t>
            </a:r>
            <a:r>
              <a:rPr lang="en-GB" baseline="0" dirty="0" err="1" smtClean="0"/>
              <a:t>er</a:t>
            </a:r>
            <a:r>
              <a:rPr lang="en-GB" baseline="0" dirty="0" smtClean="0"/>
              <a:t> </a:t>
            </a:r>
            <a:r>
              <a:rPr lang="en-GB" baseline="0" dirty="0" err="1" smtClean="0"/>
              <a:t>dann</a:t>
            </a:r>
            <a:r>
              <a:rPr lang="en-GB" baseline="0" dirty="0" smtClean="0"/>
              <a:t> </a:t>
            </a:r>
            <a:r>
              <a:rPr lang="en-GB" baseline="0" dirty="0" err="1" smtClean="0"/>
              <a:t>gefixed</a:t>
            </a:r>
            <a:r>
              <a:rPr lang="en-GB" baseline="0" dirty="0" smtClean="0"/>
              <a:t> </a:t>
            </a:r>
            <a:r>
              <a:rPr lang="en-GB" baseline="0" dirty="0" err="1" smtClean="0"/>
              <a:t>wurde</a:t>
            </a:r>
            <a:r>
              <a:rPr lang="en-GB" baseline="0" dirty="0" smtClean="0"/>
              <a:t> (</a:t>
            </a:r>
            <a:r>
              <a:rPr lang="en-GB" baseline="0" dirty="0" err="1" smtClean="0"/>
              <a:t>größerer</a:t>
            </a:r>
            <a:r>
              <a:rPr lang="en-GB" baseline="0" dirty="0" smtClean="0"/>
              <a:t> Stack und </a:t>
            </a:r>
            <a:r>
              <a:rPr lang="en-GB" baseline="0" dirty="0" err="1" smtClean="0"/>
              <a:t>Fehlerroutine</a:t>
            </a:r>
            <a:r>
              <a:rPr lang="en-GB" baseline="0" dirty="0" smtClean="0"/>
              <a:t> </a:t>
            </a:r>
            <a:r>
              <a:rPr lang="en-GB" baseline="0" dirty="0" err="1" smtClean="0"/>
              <a:t>überarbeitet</a:t>
            </a:r>
            <a:r>
              <a:rPr lang="en-GB" baseline="0" dirty="0" smtClean="0"/>
              <a:t>)</a:t>
            </a:r>
            <a:endParaRPr lang="en-GB" dirty="0"/>
          </a:p>
        </p:txBody>
      </p:sp>
    </p:spTree>
    <p:extLst>
      <p:ext uri="{BB962C8B-B14F-4D97-AF65-F5344CB8AC3E}">
        <p14:creationId xmlns:p14="http://schemas.microsoft.com/office/powerpoint/2010/main" val="160004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smtClean="0"/>
              <a:t>Fragen/Dialog:</a:t>
            </a:r>
            <a:r>
              <a:rPr lang="de-DE" baseline="0" dirty="0" smtClean="0"/>
              <a:t> Niemand wird gezwungen, zu antworten. Wer antworten möchte, setzt sich am besten nach vorn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10</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normAutofit/>
          </a:bodyPr>
          <a:lstStyle/>
          <a:p>
            <a:r>
              <a:rPr lang="en-US" dirty="0" err="1"/>
              <a:t>Medizinische</a:t>
            </a:r>
            <a:r>
              <a:rPr lang="en-US" baseline="0" dirty="0"/>
              <a:t> </a:t>
            </a:r>
            <a:r>
              <a:rPr lang="en-US" baseline="0" dirty="0" err="1"/>
              <a:t>Strahlentherapie</a:t>
            </a:r>
            <a:r>
              <a:rPr lang="en-US" baseline="0" dirty="0"/>
              <a:t>; </a:t>
            </a:r>
            <a:r>
              <a:rPr lang="en-US" baseline="0" dirty="0" err="1"/>
              <a:t>zu</a:t>
            </a:r>
            <a:r>
              <a:rPr lang="en-US" baseline="0" dirty="0"/>
              <a:t> </a:t>
            </a:r>
            <a:r>
              <a:rPr lang="en-US" baseline="0" dirty="0" err="1"/>
              <a:t>hohe</a:t>
            </a:r>
            <a:r>
              <a:rPr lang="en-US" baseline="0" dirty="0"/>
              <a:t> </a:t>
            </a:r>
            <a:r>
              <a:rPr lang="en-US" baseline="0" dirty="0" err="1"/>
              <a:t>Strahlendosis</a:t>
            </a:r>
            <a:r>
              <a:rPr lang="en-US" baseline="0" dirty="0"/>
              <a:t>, 3 Menschen </a:t>
            </a:r>
            <a:r>
              <a:rPr lang="en-US" baseline="0" dirty="0" err="1"/>
              <a:t>starben</a:t>
            </a:r>
            <a:r>
              <a:rPr lang="en-US" baseline="0" dirty="0"/>
              <a:t> </a:t>
            </a:r>
            <a:r>
              <a:rPr lang="en-US" baseline="0" dirty="0" err="1"/>
              <a:t>daran</a:t>
            </a:r>
            <a:r>
              <a:rPr lang="en-US" baseline="0" dirty="0"/>
              <a:t>. </a:t>
            </a:r>
            <a:r>
              <a:rPr lang="en-US" baseline="0" dirty="0" err="1"/>
              <a:t>Ein</a:t>
            </a:r>
            <a:r>
              <a:rPr lang="en-US" baseline="0" dirty="0"/>
              <a:t> </a:t>
            </a:r>
            <a:r>
              <a:rPr lang="en-US" baseline="0" dirty="0" err="1"/>
              <a:t>ein</a:t>
            </a:r>
            <a:r>
              <a:rPr lang="de-DE" baseline="0" dirty="0" err="1"/>
              <a:t>ziger</a:t>
            </a:r>
            <a:r>
              <a:rPr lang="de-DE" baseline="0" dirty="0"/>
              <a:t> Entwickler schrieb Software und benutzte vorhandene Komponenten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32</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33</a:t>
            </a:fld>
            <a:endParaRPr lang="en-US"/>
          </a:p>
        </p:txBody>
      </p:sp>
    </p:spTree>
    <p:extLst>
      <p:ext uri="{BB962C8B-B14F-4D97-AF65-F5344CB8AC3E}">
        <p14:creationId xmlns:p14="http://schemas.microsoft.com/office/powerpoint/2010/main" val="196331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48</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11</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Es</a:t>
            </a:r>
            <a:r>
              <a:rPr lang="en-GB" baseline="0" dirty="0" smtClean="0"/>
              <a:t> war </a:t>
            </a:r>
            <a:r>
              <a:rPr lang="en-GB" baseline="0" dirty="0" err="1" smtClean="0"/>
              <a:t>zweimal</a:t>
            </a:r>
            <a:r>
              <a:rPr lang="en-GB" baseline="0" dirty="0" smtClean="0"/>
              <a:t> </a:t>
            </a:r>
            <a:r>
              <a:rPr lang="en-GB" baseline="0" dirty="0" err="1" smtClean="0"/>
              <a:t>dieselbe</a:t>
            </a:r>
            <a:r>
              <a:rPr lang="en-GB" baseline="0" dirty="0" smtClean="0"/>
              <a:t> </a:t>
            </a:r>
            <a:r>
              <a:rPr lang="en-GB" baseline="0" dirty="0" err="1" smtClean="0"/>
              <a:t>Technikerin</a:t>
            </a:r>
            <a:r>
              <a:rPr lang="en-GB" baseline="0" dirty="0" smtClean="0"/>
              <a:t>, </a:t>
            </a:r>
            <a:r>
              <a:rPr lang="en-GB" baseline="0" dirty="0" err="1" smtClean="0"/>
              <a:t>bei</a:t>
            </a:r>
            <a:r>
              <a:rPr lang="en-GB" baseline="0" dirty="0" smtClean="0"/>
              <a:t> der </a:t>
            </a:r>
            <a:r>
              <a:rPr lang="en-GB" baseline="0" dirty="0" err="1" smtClean="0"/>
              <a:t>eine</a:t>
            </a:r>
            <a:r>
              <a:rPr lang="en-GB" baseline="0" dirty="0" smtClean="0"/>
              <a:t> </a:t>
            </a:r>
            <a:r>
              <a:rPr lang="en-GB" baseline="0" dirty="0" err="1" smtClean="0"/>
              <a:t>tödliche</a:t>
            </a:r>
            <a:r>
              <a:rPr lang="en-GB" baseline="0" dirty="0" smtClean="0"/>
              <a:t> </a:t>
            </a:r>
            <a:r>
              <a:rPr lang="en-GB" baseline="0" dirty="0" err="1" smtClean="0"/>
              <a:t>Strahlendosis</a:t>
            </a:r>
            <a:r>
              <a:rPr lang="en-GB" baseline="0" dirty="0" smtClean="0"/>
              <a:t> </a:t>
            </a:r>
            <a:r>
              <a:rPr lang="en-GB" baseline="0" dirty="0" err="1" smtClean="0"/>
              <a:t>auftrat</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einem</a:t>
            </a:r>
            <a:r>
              <a:rPr lang="en-GB" baseline="0" dirty="0" smtClean="0"/>
              <a:t> </a:t>
            </a:r>
            <a:r>
              <a:rPr lang="en-GB" baseline="0" dirty="0" err="1" smtClean="0"/>
              <a:t>Mitarbeiter</a:t>
            </a:r>
            <a:r>
              <a:rPr lang="en-GB" baseline="0" dirty="0" smtClean="0"/>
              <a:t> </a:t>
            </a:r>
            <a:r>
              <a:rPr lang="en-GB" baseline="0" dirty="0" err="1" smtClean="0"/>
              <a:t>haben</a:t>
            </a:r>
            <a:r>
              <a:rPr lang="en-GB" baseline="0" dirty="0" smtClean="0"/>
              <a:t> </a:t>
            </a:r>
            <a:r>
              <a:rPr lang="en-GB" baseline="0" dirty="0" err="1" smtClean="0"/>
              <a:t>sie</a:t>
            </a:r>
            <a:r>
              <a:rPr lang="en-GB" baseline="0" dirty="0" smtClean="0"/>
              <a:t> </a:t>
            </a:r>
            <a:r>
              <a:rPr lang="en-GB" baseline="0" dirty="0" err="1" smtClean="0"/>
              <a:t>nach</a:t>
            </a:r>
            <a:r>
              <a:rPr lang="en-GB" baseline="0" dirty="0" smtClean="0"/>
              <a:t> </a:t>
            </a:r>
            <a:r>
              <a:rPr lang="en-GB" baseline="0" dirty="0" err="1" smtClean="0"/>
              <a:t>vielen</a:t>
            </a:r>
            <a:r>
              <a:rPr lang="en-GB" baseline="0" dirty="0" smtClean="0"/>
              <a:t> Tests den </a:t>
            </a:r>
            <a:r>
              <a:rPr lang="en-GB" baseline="0" dirty="0" err="1" smtClean="0"/>
              <a:t>Fehler</a:t>
            </a:r>
            <a:r>
              <a:rPr lang="en-GB" baseline="0" dirty="0" smtClean="0"/>
              <a:t> </a:t>
            </a:r>
            <a:r>
              <a:rPr lang="en-GB" baseline="0" dirty="0" err="1" smtClean="0"/>
              <a:t>reproduzieren</a:t>
            </a:r>
            <a:r>
              <a:rPr lang="en-GB" baseline="0" dirty="0" smtClean="0"/>
              <a:t> </a:t>
            </a:r>
            <a:r>
              <a:rPr lang="en-GB" baseline="0" dirty="0" err="1" smtClean="0"/>
              <a:t>können</a:t>
            </a:r>
            <a:r>
              <a:rPr lang="en-GB" baseline="0" dirty="0" smtClean="0"/>
              <a:t> und </a:t>
            </a:r>
            <a:r>
              <a:rPr lang="en-GB" baseline="0" dirty="0" err="1" smtClean="0"/>
              <a:t>dann</a:t>
            </a:r>
            <a:r>
              <a:rPr lang="en-GB" baseline="0" dirty="0" smtClean="0"/>
              <a:t> an den </a:t>
            </a:r>
            <a:r>
              <a:rPr lang="en-GB" baseline="0" dirty="0" err="1" smtClean="0"/>
              <a:t>Hersteller</a:t>
            </a:r>
            <a:r>
              <a:rPr lang="en-GB" baseline="0" dirty="0" smtClean="0"/>
              <a:t> </a:t>
            </a:r>
            <a:r>
              <a:rPr lang="en-GB" baseline="0" dirty="0" err="1" smtClean="0"/>
              <a:t>schicken</a:t>
            </a:r>
            <a:r>
              <a:rPr lang="en-GB" baseline="0" dirty="0" smtClean="0"/>
              <a:t> </a:t>
            </a:r>
            <a:r>
              <a:rPr lang="en-GB" baseline="0" dirty="0" err="1" smtClean="0"/>
              <a:t>können</a:t>
            </a:r>
            <a:r>
              <a:rPr lang="en-GB" baseline="0" dirty="0" smtClean="0"/>
              <a:t>. Man </a:t>
            </a:r>
            <a:r>
              <a:rPr lang="en-GB" baseline="0" dirty="0" err="1" smtClean="0"/>
              <a:t>konnte</a:t>
            </a:r>
            <a:r>
              <a:rPr lang="en-GB" baseline="0" dirty="0" smtClean="0"/>
              <a:t> </a:t>
            </a:r>
            <a:r>
              <a:rPr lang="en-GB" baseline="0" dirty="0" err="1" smtClean="0"/>
              <a:t>zwischen</a:t>
            </a:r>
            <a:r>
              <a:rPr lang="en-GB" baseline="0" dirty="0" smtClean="0"/>
              <a:t> </a:t>
            </a:r>
            <a:r>
              <a:rPr lang="en-GB" baseline="0" dirty="0" err="1" smtClean="0"/>
              <a:t>zwei</a:t>
            </a:r>
            <a:r>
              <a:rPr lang="en-GB" baseline="0" dirty="0" smtClean="0"/>
              <a:t> Modi </a:t>
            </a:r>
            <a:r>
              <a:rPr lang="en-GB" baseline="0" dirty="0" err="1" smtClean="0"/>
              <a:t>hin</a:t>
            </a:r>
            <a:r>
              <a:rPr lang="en-GB" baseline="0" dirty="0" smtClean="0"/>
              <a:t> und her </a:t>
            </a:r>
            <a:r>
              <a:rPr lang="en-GB" baseline="0" dirty="0" err="1" smtClean="0"/>
              <a:t>wechseln</a:t>
            </a:r>
            <a:r>
              <a:rPr lang="en-GB" baseline="0" dirty="0" smtClean="0"/>
              <a:t>, und </a:t>
            </a:r>
            <a:r>
              <a:rPr lang="en-GB" baseline="0" dirty="0" err="1" smtClean="0"/>
              <a:t>wenn</a:t>
            </a:r>
            <a:r>
              <a:rPr lang="en-GB" baseline="0" dirty="0" smtClean="0"/>
              <a:t> man </a:t>
            </a:r>
            <a:r>
              <a:rPr lang="en-GB" baseline="0" dirty="0" err="1" smtClean="0"/>
              <a:t>dabei</a:t>
            </a:r>
            <a:r>
              <a:rPr lang="en-GB" baseline="0" dirty="0" smtClean="0"/>
              <a:t> die 8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für</a:t>
            </a:r>
            <a:r>
              <a:rPr lang="en-GB" baseline="0" dirty="0" smtClean="0"/>
              <a:t> die </a:t>
            </a:r>
            <a:r>
              <a:rPr lang="en-GB" baseline="0" dirty="0" err="1" smtClean="0"/>
              <a:t>Speicherung</a:t>
            </a:r>
            <a:r>
              <a:rPr lang="en-GB" baseline="0" dirty="0" smtClean="0"/>
              <a:t> </a:t>
            </a:r>
            <a:r>
              <a:rPr lang="en-GB" baseline="0" dirty="0" err="1" smtClean="0"/>
              <a:t>nicht</a:t>
            </a:r>
            <a:r>
              <a:rPr lang="en-GB" baseline="0" dirty="0" smtClean="0"/>
              <a:t> </a:t>
            </a:r>
            <a:r>
              <a:rPr lang="en-GB" baseline="0" dirty="0" err="1" smtClean="0"/>
              <a:t>abwartet</a:t>
            </a:r>
            <a:r>
              <a:rPr lang="en-GB" baseline="0" dirty="0" smtClean="0"/>
              <a:t>, </a:t>
            </a:r>
            <a:r>
              <a:rPr lang="en-GB" baseline="0" dirty="0" err="1" smtClean="0"/>
              <a:t>konnte</a:t>
            </a:r>
            <a:r>
              <a:rPr lang="en-GB" baseline="0" dirty="0" smtClean="0"/>
              <a:t> </a:t>
            </a:r>
            <a:r>
              <a:rPr lang="en-GB" baseline="0" dirty="0" err="1" smtClean="0"/>
              <a:t>sich</a:t>
            </a:r>
            <a:r>
              <a:rPr lang="en-GB" baseline="0" dirty="0" smtClean="0"/>
              <a:t> der Sender </a:t>
            </a:r>
            <a:r>
              <a:rPr lang="en-GB" baseline="0" dirty="0" err="1" smtClean="0"/>
              <a:t>für</a:t>
            </a:r>
            <a:r>
              <a:rPr lang="en-GB" baseline="0" dirty="0" smtClean="0"/>
              <a:t> die </a:t>
            </a:r>
            <a:r>
              <a:rPr lang="en-GB" baseline="0" dirty="0" err="1" smtClean="0"/>
              <a:t>Strahlendosis</a:t>
            </a:r>
            <a:r>
              <a:rPr lang="en-GB" baseline="0" dirty="0" smtClean="0"/>
              <a:t> </a:t>
            </a:r>
            <a:r>
              <a:rPr lang="en-GB" baseline="0" dirty="0" err="1" smtClean="0"/>
              <a:t>nicht</a:t>
            </a:r>
            <a:r>
              <a:rPr lang="en-GB" baseline="0" dirty="0" smtClean="0"/>
              <a:t> </a:t>
            </a:r>
            <a:r>
              <a:rPr lang="en-GB" baseline="0" dirty="0" err="1" smtClean="0"/>
              <a:t>neu</a:t>
            </a:r>
            <a:r>
              <a:rPr lang="en-GB" baseline="0" dirty="0" smtClean="0"/>
              <a:t> </a:t>
            </a:r>
            <a:r>
              <a:rPr lang="en-GB" baseline="0" dirty="0" err="1" smtClean="0"/>
              <a:t>aussrichten</a:t>
            </a:r>
            <a:r>
              <a:rPr lang="en-GB" baseline="0" dirty="0" smtClean="0"/>
              <a:t>. Der hat </a:t>
            </a:r>
            <a:r>
              <a:rPr lang="en-GB" baseline="0" dirty="0" err="1" smtClean="0"/>
              <a:t>auch</a:t>
            </a:r>
            <a:r>
              <a:rPr lang="en-GB" baseline="0" dirty="0" smtClean="0"/>
              <a:t> den </a:t>
            </a:r>
            <a:r>
              <a:rPr lang="en-GB" baseline="0" dirty="0" err="1" smtClean="0"/>
              <a:t>Fehler</a:t>
            </a:r>
            <a:r>
              <a:rPr lang="en-GB" baseline="0" dirty="0" smtClean="0"/>
              <a:t> </a:t>
            </a:r>
            <a:r>
              <a:rPr lang="en-GB" baseline="0" dirty="0" err="1" smtClean="0"/>
              <a:t>reproduziert</a:t>
            </a:r>
            <a:r>
              <a:rPr lang="en-GB" baseline="0" dirty="0" smtClean="0"/>
              <a:t> </a:t>
            </a:r>
            <a:r>
              <a:rPr lang="en-GB" baseline="0" dirty="0" err="1" smtClean="0"/>
              <a:t>können</a:t>
            </a:r>
            <a:r>
              <a:rPr lang="en-GB" baseline="0" dirty="0" smtClean="0"/>
              <a:t>. Der </a:t>
            </a:r>
            <a:r>
              <a:rPr lang="en-GB" baseline="0" dirty="0" err="1" smtClean="0"/>
              <a:t>hatte</a:t>
            </a:r>
            <a:r>
              <a:rPr lang="en-GB" baseline="0" dirty="0" smtClean="0"/>
              <a:t> </a:t>
            </a:r>
            <a:r>
              <a:rPr lang="en-GB" baseline="0" dirty="0" err="1" smtClean="0"/>
              <a:t>aber</a:t>
            </a:r>
            <a:r>
              <a:rPr lang="en-GB" baseline="0" dirty="0" smtClean="0"/>
              <a:t> </a:t>
            </a:r>
            <a:r>
              <a:rPr lang="en-GB" baseline="0" dirty="0" err="1" smtClean="0"/>
              <a:t>noch</a:t>
            </a:r>
            <a:r>
              <a:rPr lang="en-GB" baseline="0" dirty="0" smtClean="0"/>
              <a:t> den </a:t>
            </a:r>
            <a:r>
              <a:rPr lang="en-GB" baseline="0" dirty="0" err="1" smtClean="0"/>
              <a:t>Vorgänger</a:t>
            </a:r>
            <a:r>
              <a:rPr lang="en-GB" baseline="0" dirty="0" smtClean="0"/>
              <a:t>, </a:t>
            </a:r>
            <a:r>
              <a:rPr lang="en-GB" baseline="0" dirty="0" err="1" smtClean="0"/>
              <a:t>bei</a:t>
            </a:r>
            <a:r>
              <a:rPr lang="en-GB" baseline="0" dirty="0" smtClean="0"/>
              <a:t> </a:t>
            </a:r>
            <a:r>
              <a:rPr lang="en-GB" baseline="0" dirty="0" err="1" smtClean="0"/>
              <a:t>dem</a:t>
            </a:r>
            <a:r>
              <a:rPr lang="en-GB" baseline="0" dirty="0" smtClean="0"/>
              <a:t> die Hardware </a:t>
            </a:r>
            <a:r>
              <a:rPr lang="en-GB" baseline="0" dirty="0" err="1" smtClean="0"/>
              <a:t>dann</a:t>
            </a:r>
            <a:r>
              <a:rPr lang="en-GB" baseline="0" dirty="0" smtClean="0"/>
              <a:t> </a:t>
            </a:r>
            <a:r>
              <a:rPr lang="en-GB" baseline="0" dirty="0" err="1" smtClean="0"/>
              <a:t>eingeschritten</a:t>
            </a:r>
            <a:r>
              <a:rPr lang="en-GB" baseline="0" dirty="0" smtClean="0"/>
              <a:t> </a:t>
            </a:r>
            <a:r>
              <a:rPr lang="en-GB" baseline="0" dirty="0" err="1" smtClean="0"/>
              <a:t>ist</a:t>
            </a:r>
            <a:r>
              <a:rPr lang="en-GB" baseline="0" dirty="0" smtClean="0"/>
              <a:t> (und </a:t>
            </a:r>
            <a:r>
              <a:rPr lang="en-GB" baseline="0" dirty="0" err="1" smtClean="0"/>
              <a:t>dabei</a:t>
            </a:r>
            <a:r>
              <a:rPr lang="en-GB" baseline="0" dirty="0" smtClean="0"/>
              <a:t> der </a:t>
            </a:r>
            <a:r>
              <a:rPr lang="en-GB" baseline="0" dirty="0" err="1" smtClean="0"/>
              <a:t>Sicherheitsschalter</a:t>
            </a:r>
            <a:r>
              <a:rPr lang="en-GB" baseline="0" dirty="0" smtClean="0"/>
              <a:t> </a:t>
            </a:r>
            <a:r>
              <a:rPr lang="en-GB" baseline="0" dirty="0" err="1" smtClean="0"/>
              <a:t>zerstört</a:t>
            </a:r>
            <a:r>
              <a:rPr lang="en-GB" baseline="0" dirty="0" smtClean="0"/>
              <a:t> </a:t>
            </a:r>
            <a:r>
              <a:rPr lang="en-GB" baseline="0" dirty="0" err="1" smtClean="0"/>
              <a:t>wurde</a:t>
            </a:r>
            <a:r>
              <a:rPr lang="en-GB" baseline="0" dirty="0" smtClean="0"/>
              <a:t>); </a:t>
            </a:r>
            <a:r>
              <a:rPr lang="en-GB" dirty="0" err="1" smtClean="0"/>
              <a:t>Es</a:t>
            </a:r>
            <a:r>
              <a:rPr lang="en-GB" dirty="0" smtClean="0"/>
              <a:t> gab </a:t>
            </a:r>
            <a:r>
              <a:rPr lang="en-GB" dirty="0" err="1" smtClean="0"/>
              <a:t>keinen</a:t>
            </a:r>
            <a:r>
              <a:rPr lang="en-GB" dirty="0" smtClean="0"/>
              <a:t> Safety-</a:t>
            </a:r>
            <a:r>
              <a:rPr lang="en-GB" dirty="0" err="1" smtClean="0"/>
              <a:t>Mechanismus</a:t>
            </a:r>
            <a:r>
              <a:rPr lang="en-GB" baseline="0" dirty="0" smtClean="0"/>
              <a:t> in der Hardware; die gab </a:t>
            </a:r>
            <a:r>
              <a:rPr lang="en-GB" baseline="0" dirty="0" err="1" smtClean="0"/>
              <a:t>es</a:t>
            </a:r>
            <a:r>
              <a:rPr lang="en-GB" baseline="0" dirty="0" smtClean="0"/>
              <a:t> </a:t>
            </a:r>
            <a:r>
              <a:rPr lang="en-GB" baseline="0" dirty="0" err="1" smtClean="0"/>
              <a:t>nur</a:t>
            </a:r>
            <a:r>
              <a:rPr lang="en-GB" baseline="0" dirty="0" smtClean="0"/>
              <a:t> </a:t>
            </a:r>
            <a:r>
              <a:rPr lang="en-GB" baseline="0" dirty="0" err="1" smtClean="0"/>
              <a:t>im</a:t>
            </a:r>
            <a:r>
              <a:rPr lang="en-GB" baseline="0" dirty="0" smtClean="0"/>
              <a:t> </a:t>
            </a:r>
            <a:r>
              <a:rPr lang="en-GB" baseline="0" dirty="0" err="1" smtClean="0"/>
              <a:t>Vorgänger</a:t>
            </a:r>
            <a:r>
              <a:rPr lang="en-GB" baseline="0" dirty="0" smtClean="0"/>
              <a:t> Therac-20, </a:t>
            </a:r>
            <a:r>
              <a:rPr lang="en-GB" baseline="0" dirty="0" err="1" smtClean="0"/>
              <a:t>aber</a:t>
            </a:r>
            <a:r>
              <a:rPr lang="en-GB" baseline="0" dirty="0" smtClean="0"/>
              <a:t> in 25 </a:t>
            </a:r>
            <a:r>
              <a:rPr lang="en-GB" baseline="0" dirty="0" err="1" smtClean="0"/>
              <a:t>wurde</a:t>
            </a:r>
            <a:r>
              <a:rPr lang="en-GB" baseline="0" dirty="0" smtClean="0"/>
              <a:t> </a:t>
            </a:r>
            <a:r>
              <a:rPr lang="en-GB" baseline="0" dirty="0" err="1" smtClean="0"/>
              <a:t>er</a:t>
            </a:r>
            <a:r>
              <a:rPr lang="en-GB" baseline="0" dirty="0" smtClean="0"/>
              <a:t> </a:t>
            </a:r>
            <a:r>
              <a:rPr lang="en-GB" baseline="0" dirty="0" err="1" smtClean="0"/>
              <a:t>entfernt</a:t>
            </a:r>
            <a:r>
              <a:rPr lang="en-GB" baseline="0" dirty="0" smtClean="0"/>
              <a:t>;</a:t>
            </a:r>
          </a:p>
          <a:p>
            <a:endParaRPr lang="en-GB" dirty="0"/>
          </a:p>
        </p:txBody>
      </p:sp>
    </p:spTree>
    <p:extLst>
      <p:ext uri="{BB962C8B-B14F-4D97-AF65-F5344CB8AC3E}">
        <p14:creationId xmlns:p14="http://schemas.microsoft.com/office/powerpoint/2010/main" val="189110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Landung</a:t>
            </a:r>
            <a:r>
              <a:rPr lang="en-GB" baseline="0" dirty="0" smtClean="0"/>
              <a:t> auf </a:t>
            </a:r>
            <a:r>
              <a:rPr lang="en-GB" baseline="0" dirty="0" err="1" smtClean="0"/>
              <a:t>dem</a:t>
            </a:r>
            <a:r>
              <a:rPr lang="en-GB" baseline="0" dirty="0" smtClean="0"/>
              <a:t> </a:t>
            </a:r>
            <a:r>
              <a:rPr lang="en-GB" baseline="0" dirty="0" err="1" smtClean="0"/>
              <a:t>Mond</a:t>
            </a:r>
            <a:r>
              <a:rPr lang="en-GB" baseline="0" dirty="0" smtClean="0"/>
              <a:t>, 400.000 </a:t>
            </a:r>
            <a:r>
              <a:rPr lang="en-GB" baseline="0" dirty="0" err="1" smtClean="0"/>
              <a:t>Leute</a:t>
            </a:r>
            <a:r>
              <a:rPr lang="en-GB" baseline="0" dirty="0" smtClean="0"/>
              <a:t> </a:t>
            </a:r>
            <a:r>
              <a:rPr lang="en-GB" baseline="0" dirty="0" err="1" smtClean="0"/>
              <a:t>haben</a:t>
            </a:r>
            <a:r>
              <a:rPr lang="en-GB" baseline="0" dirty="0" smtClean="0"/>
              <a:t> </a:t>
            </a:r>
            <a:r>
              <a:rPr lang="en-GB" baseline="0" dirty="0" err="1" smtClean="0"/>
              <a:t>daran</a:t>
            </a:r>
            <a:r>
              <a:rPr lang="en-GB" baseline="0" dirty="0" smtClean="0"/>
              <a:t> </a:t>
            </a:r>
            <a:r>
              <a:rPr lang="en-GB" baseline="0" dirty="0" err="1" smtClean="0"/>
              <a:t>gearbeitet</a:t>
            </a:r>
            <a:r>
              <a:rPr lang="en-GB" baseline="0" dirty="0" smtClean="0"/>
              <a:t>, 25Mrd. Dollar </a:t>
            </a:r>
            <a:r>
              <a:rPr lang="en-GB" baseline="0" dirty="0" err="1" smtClean="0"/>
              <a:t>ausgegeben</a:t>
            </a:r>
            <a:r>
              <a:rPr lang="en-GB" baseline="0" dirty="0" smtClean="0"/>
              <a:t>. </a:t>
            </a:r>
            <a:r>
              <a:rPr lang="en-GB" baseline="0" dirty="0" err="1" smtClean="0"/>
              <a:t>Während</a:t>
            </a:r>
            <a:r>
              <a:rPr lang="en-GB" baseline="0" dirty="0" smtClean="0"/>
              <a:t> des </a:t>
            </a:r>
            <a:r>
              <a:rPr lang="en-GB" baseline="0" dirty="0" err="1" smtClean="0"/>
              <a:t>Landanflugs</a:t>
            </a:r>
            <a:r>
              <a:rPr lang="en-GB" baseline="0" dirty="0" smtClean="0"/>
              <a:t> </a:t>
            </a:r>
            <a:r>
              <a:rPr lang="en-GB" baseline="0" dirty="0" err="1" smtClean="0"/>
              <a:t>kommt</a:t>
            </a:r>
            <a:r>
              <a:rPr lang="en-GB" baseline="0" dirty="0" smtClean="0"/>
              <a:t> </a:t>
            </a:r>
            <a:r>
              <a:rPr lang="en-GB" baseline="0" dirty="0" err="1" smtClean="0"/>
              <a:t>plötzlich</a:t>
            </a:r>
            <a:r>
              <a:rPr lang="en-GB" baseline="0" dirty="0" smtClean="0"/>
              <a:t> </a:t>
            </a:r>
            <a:r>
              <a:rPr lang="en-GB" baseline="0" dirty="0" err="1" smtClean="0"/>
              <a:t>ein</a:t>
            </a:r>
            <a:r>
              <a:rPr lang="en-GB" baseline="0" dirty="0" smtClean="0"/>
              <a:t> 1202-Fehler, den Armstrong und Aldrin </a:t>
            </a:r>
            <a:r>
              <a:rPr lang="en-GB" baseline="0" dirty="0" err="1" smtClean="0"/>
              <a:t>nicht</a:t>
            </a:r>
            <a:r>
              <a:rPr lang="en-GB" baseline="0" dirty="0" smtClean="0"/>
              <a:t> </a:t>
            </a:r>
            <a:r>
              <a:rPr lang="en-GB" baseline="0" dirty="0" err="1" smtClean="0"/>
              <a:t>kennen</a:t>
            </a:r>
            <a:r>
              <a:rPr lang="en-GB" baseline="0" dirty="0" smtClean="0"/>
              <a:t>. Auf der </a:t>
            </a:r>
            <a:r>
              <a:rPr lang="en-GB" baseline="0" dirty="0" err="1" smtClean="0"/>
              <a:t>Erde</a:t>
            </a:r>
            <a:r>
              <a:rPr lang="en-GB" baseline="0" dirty="0" smtClean="0"/>
              <a:t> </a:t>
            </a:r>
            <a:r>
              <a:rPr lang="en-GB" baseline="0" dirty="0" err="1" smtClean="0"/>
              <a:t>haben</a:t>
            </a:r>
            <a:r>
              <a:rPr lang="en-GB" baseline="0" dirty="0" smtClean="0"/>
              <a:t> </a:t>
            </a:r>
            <a:r>
              <a:rPr lang="en-GB" baseline="0" dirty="0" err="1" smtClean="0"/>
              <a:t>zwei</a:t>
            </a:r>
            <a:r>
              <a:rPr lang="en-GB" baseline="0" dirty="0" smtClean="0"/>
              <a:t> </a:t>
            </a:r>
            <a:r>
              <a:rPr lang="en-GB" baseline="0" dirty="0" err="1" smtClean="0"/>
              <a:t>Spezialisten</a:t>
            </a:r>
            <a:r>
              <a:rPr lang="en-GB" baseline="0" dirty="0" smtClean="0"/>
              <a:t> 15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eine</a:t>
            </a:r>
            <a:r>
              <a:rPr lang="en-GB" baseline="0" dirty="0" smtClean="0"/>
              <a:t> </a:t>
            </a:r>
            <a:r>
              <a:rPr lang="en-GB" baseline="0" dirty="0" err="1" smtClean="0"/>
              <a:t>Entscheidung</a:t>
            </a:r>
            <a:r>
              <a:rPr lang="en-GB" baseline="0" dirty="0" smtClean="0"/>
              <a:t> </a:t>
            </a:r>
            <a:r>
              <a:rPr lang="en-GB" baseline="0" dirty="0" err="1" smtClean="0"/>
              <a:t>zu</a:t>
            </a:r>
            <a:r>
              <a:rPr lang="en-GB" baseline="0" dirty="0" smtClean="0"/>
              <a:t> </a:t>
            </a:r>
            <a:r>
              <a:rPr lang="en-GB" baseline="0" dirty="0" err="1" smtClean="0"/>
              <a:t>treffen</a:t>
            </a:r>
            <a:r>
              <a:rPr lang="en-GB" baseline="0" dirty="0" smtClean="0"/>
              <a:t>: </a:t>
            </a:r>
            <a:r>
              <a:rPr lang="en-GB" baseline="0" dirty="0" err="1" smtClean="0"/>
              <a:t>Weiter</a:t>
            </a:r>
            <a:r>
              <a:rPr lang="en-GB" baseline="0" dirty="0" smtClean="0"/>
              <a:t> </a:t>
            </a:r>
            <a:r>
              <a:rPr lang="en-GB" baseline="0" dirty="0" err="1" smtClean="0"/>
              <a:t>oder</a:t>
            </a:r>
            <a:r>
              <a:rPr lang="en-GB" baseline="0" dirty="0" smtClean="0"/>
              <a:t> </a:t>
            </a:r>
            <a:r>
              <a:rPr lang="en-GB" baseline="0" dirty="0" err="1" smtClean="0"/>
              <a:t>Abbrechen</a:t>
            </a:r>
            <a:r>
              <a:rPr lang="en-GB" baseline="0" dirty="0" smtClean="0"/>
              <a:t>?</a:t>
            </a:r>
            <a:endParaRPr lang="en-GB" dirty="0" smtClean="0"/>
          </a:p>
          <a:p>
            <a:r>
              <a:rPr lang="en-GB" dirty="0" err="1" smtClean="0"/>
              <a:t>Gleichzeitige</a:t>
            </a:r>
            <a:r>
              <a:rPr lang="en-GB" dirty="0" smtClean="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a:t>
            </a:r>
            <a:r>
              <a:rPr lang="en-GB" dirty="0" smtClean="0"/>
              <a:t>Radars (</a:t>
            </a:r>
            <a:r>
              <a:rPr lang="en-GB" dirty="0" err="1" smtClean="0"/>
              <a:t>für</a:t>
            </a:r>
            <a:r>
              <a:rPr lang="en-GB" dirty="0" smtClean="0"/>
              <a:t> den Orbiter);</a:t>
            </a:r>
            <a:r>
              <a:rPr lang="en-GB" baseline="0" dirty="0" smtClean="0"/>
              <a:t> </a:t>
            </a:r>
            <a:r>
              <a:rPr lang="en-GB" baseline="0" dirty="0" err="1" smtClean="0"/>
              <a:t>führte</a:t>
            </a:r>
            <a:r>
              <a:rPr lang="en-GB" baseline="0" dirty="0" smtClean="0"/>
              <a:t> </a:t>
            </a:r>
            <a:r>
              <a:rPr lang="en-GB" baseline="0" dirty="0" err="1" smtClean="0"/>
              <a:t>dazu</a:t>
            </a:r>
            <a:r>
              <a:rPr lang="en-GB" baseline="0" dirty="0" smtClean="0"/>
              <a:t>, </a:t>
            </a:r>
            <a:r>
              <a:rPr lang="en-GB" baseline="0" dirty="0" err="1" smtClean="0"/>
              <a:t>dass</a:t>
            </a:r>
            <a:r>
              <a:rPr lang="en-GB" baseline="0" dirty="0" smtClean="0"/>
              <a:t> </a:t>
            </a:r>
            <a:r>
              <a:rPr lang="en-GB" baseline="0" dirty="0" err="1" smtClean="0"/>
              <a:t>nicht</a:t>
            </a:r>
            <a:r>
              <a:rPr lang="en-GB" baseline="0" dirty="0" smtClean="0"/>
              <a:t> </a:t>
            </a:r>
            <a:r>
              <a:rPr lang="en-GB" baseline="0" dirty="0" err="1" smtClean="0"/>
              <a:t>genug</a:t>
            </a:r>
            <a:r>
              <a:rPr lang="en-GB" baseline="0" dirty="0" smtClean="0"/>
              <a:t> </a:t>
            </a:r>
            <a:r>
              <a:rPr lang="en-GB" baseline="0" dirty="0" err="1" smtClean="0"/>
              <a:t>Resourcen</a:t>
            </a:r>
            <a:r>
              <a:rPr lang="en-GB" baseline="0" dirty="0" smtClean="0"/>
              <a:t> </a:t>
            </a:r>
            <a:r>
              <a:rPr lang="en-GB" baseline="0" dirty="0" err="1" smtClean="0"/>
              <a:t>für</a:t>
            </a:r>
            <a:r>
              <a:rPr lang="en-GB" baseline="0" dirty="0" smtClean="0"/>
              <a:t> </a:t>
            </a:r>
            <a:r>
              <a:rPr lang="en-GB" baseline="0" dirty="0" err="1" smtClean="0"/>
              <a:t>alle</a:t>
            </a:r>
            <a:r>
              <a:rPr lang="en-GB" baseline="0" dirty="0" smtClean="0"/>
              <a:t> </a:t>
            </a:r>
            <a:r>
              <a:rPr lang="en-GB" baseline="0" dirty="0" err="1" smtClean="0"/>
              <a:t>Prozesse</a:t>
            </a:r>
            <a:r>
              <a:rPr lang="en-GB" baseline="0" dirty="0" smtClean="0"/>
              <a:t> da </a:t>
            </a:r>
            <a:r>
              <a:rPr lang="en-GB" baseline="0" dirty="0" err="1" smtClean="0"/>
              <a:t>waren</a:t>
            </a:r>
            <a:r>
              <a:rPr lang="en-GB" baseline="0" dirty="0" smtClean="0"/>
              <a:t> und </a:t>
            </a:r>
            <a:r>
              <a:rPr lang="en-GB" baseline="0" dirty="0" err="1" smtClean="0"/>
              <a:t>nur</a:t>
            </a:r>
            <a:r>
              <a:rPr lang="en-GB" baseline="0" dirty="0" smtClean="0"/>
              <a:t> </a:t>
            </a:r>
            <a:r>
              <a:rPr lang="en-GB" baseline="0" dirty="0" err="1" smtClean="0"/>
              <a:t>noch</a:t>
            </a:r>
            <a:r>
              <a:rPr lang="en-GB" baseline="0" dirty="0" smtClean="0"/>
              <a:t> high-priority </a:t>
            </a:r>
            <a:r>
              <a:rPr lang="en-GB" baseline="0" dirty="0" err="1" smtClean="0"/>
              <a:t>Prozesse</a:t>
            </a:r>
            <a:r>
              <a:rPr lang="en-GB" baseline="0" dirty="0" smtClean="0"/>
              <a:t> </a:t>
            </a:r>
            <a:r>
              <a:rPr lang="en-GB" baseline="0" dirty="0" err="1" smtClean="0"/>
              <a:t>liefen</a:t>
            </a:r>
            <a:r>
              <a:rPr lang="en-GB" baseline="0" dirty="0" smtClean="0"/>
              <a:t>. Das </a:t>
            </a:r>
            <a:r>
              <a:rPr lang="en-GB" baseline="0" dirty="0" err="1" smtClean="0"/>
              <a:t>löste</a:t>
            </a:r>
            <a:r>
              <a:rPr lang="en-GB" baseline="0" dirty="0" smtClean="0"/>
              <a:t> </a:t>
            </a:r>
            <a:r>
              <a:rPr lang="en-GB" baseline="0" dirty="0" err="1" smtClean="0"/>
              <a:t>mehrere</a:t>
            </a:r>
            <a:r>
              <a:rPr lang="en-GB" baseline="0" dirty="0" smtClean="0"/>
              <a:t> </a:t>
            </a:r>
            <a:r>
              <a:rPr lang="en-GB" baseline="0" dirty="0" err="1" smtClean="0"/>
              <a:t>Neustarts</a:t>
            </a:r>
            <a:r>
              <a:rPr lang="en-GB" baseline="0" dirty="0" smtClean="0"/>
              <a:t> </a:t>
            </a:r>
            <a:r>
              <a:rPr lang="en-GB" baseline="0" dirty="0" err="1" smtClean="0"/>
              <a:t>aus</a:t>
            </a:r>
            <a:r>
              <a:rPr lang="en-GB" baseline="0" dirty="0" smtClean="0"/>
              <a:t>; </a:t>
            </a:r>
            <a:endParaRPr lang="en-GB" dirty="0"/>
          </a:p>
        </p:txBody>
      </p:sp>
    </p:spTree>
    <p:extLst>
      <p:ext uri="{BB962C8B-B14F-4D97-AF65-F5344CB8AC3E}">
        <p14:creationId xmlns:p14="http://schemas.microsoft.com/office/powerpoint/2010/main" val="196469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Ein</a:t>
            </a:r>
            <a:r>
              <a:rPr lang="en-GB" dirty="0" smtClean="0"/>
              <a:t> Sensor</a:t>
            </a:r>
            <a:r>
              <a:rPr lang="en-GB" baseline="0" dirty="0" smtClean="0"/>
              <a:t> </a:t>
            </a:r>
            <a:r>
              <a:rPr lang="en-GB" baseline="0" dirty="0" err="1" smtClean="0"/>
              <a:t>funktionierte</a:t>
            </a:r>
            <a:r>
              <a:rPr lang="en-GB" baseline="0" dirty="0" smtClean="0"/>
              <a:t> </a:t>
            </a:r>
            <a:r>
              <a:rPr lang="en-GB" baseline="0" dirty="0" err="1" smtClean="0"/>
              <a:t>nicht</a:t>
            </a:r>
            <a:r>
              <a:rPr lang="en-GB" baseline="0" dirty="0" smtClean="0"/>
              <a:t> </a:t>
            </a:r>
            <a:r>
              <a:rPr lang="en-GB" baseline="0" dirty="0" err="1" smtClean="0"/>
              <a:t>richtig</a:t>
            </a:r>
            <a:r>
              <a:rPr lang="en-GB" baseline="0" dirty="0" smtClean="0"/>
              <a:t> und </a:t>
            </a:r>
            <a:r>
              <a:rPr lang="en-GB" baseline="0" dirty="0" err="1" smtClean="0"/>
              <a:t>lieferte</a:t>
            </a:r>
            <a:r>
              <a:rPr lang="en-GB" baseline="0" dirty="0" smtClean="0"/>
              <a:t> </a:t>
            </a:r>
            <a:r>
              <a:rPr lang="en-GB" baseline="0" dirty="0" err="1" smtClean="0"/>
              <a:t>manchmal</a:t>
            </a:r>
            <a:r>
              <a:rPr lang="en-GB" baseline="0" dirty="0" smtClean="0"/>
              <a:t> </a:t>
            </a:r>
            <a:r>
              <a:rPr lang="en-GB" baseline="0" dirty="0" err="1" smtClean="0"/>
              <a:t>keine</a:t>
            </a:r>
            <a:r>
              <a:rPr lang="en-GB" baseline="0" dirty="0" smtClean="0"/>
              <a:t> </a:t>
            </a:r>
            <a:r>
              <a:rPr lang="en-GB" baseline="0" dirty="0" err="1" smtClean="0"/>
              <a:t>Daten</a:t>
            </a:r>
            <a:r>
              <a:rPr lang="en-GB" baseline="0" dirty="0" smtClean="0"/>
              <a:t>; </a:t>
            </a:r>
            <a:r>
              <a:rPr lang="en-GB" baseline="0" dirty="0" err="1" smtClean="0"/>
              <a:t>ein</a:t>
            </a:r>
            <a:r>
              <a:rPr lang="en-GB" baseline="0" dirty="0" smtClean="0"/>
              <a:t> </a:t>
            </a:r>
            <a:r>
              <a:rPr lang="en-GB" baseline="0" dirty="0" err="1" smtClean="0"/>
              <a:t>fehlender</a:t>
            </a:r>
            <a:r>
              <a:rPr lang="en-GB" baseline="0" dirty="0" smtClean="0"/>
              <a:t> </a:t>
            </a:r>
            <a:r>
              <a:rPr lang="en-GB" baseline="0" dirty="0" err="1" smtClean="0"/>
              <a:t>Bindestrich</a:t>
            </a:r>
            <a:r>
              <a:rPr lang="en-GB" baseline="0" dirty="0" smtClean="0"/>
              <a:t> in </a:t>
            </a:r>
            <a:r>
              <a:rPr lang="en-GB" baseline="0" dirty="0" err="1" smtClean="0"/>
              <a:t>Instruktionen</a:t>
            </a:r>
            <a:r>
              <a:rPr lang="en-GB" baseline="0" dirty="0" smtClean="0"/>
              <a:t> </a:t>
            </a:r>
            <a:r>
              <a:rPr lang="en-GB" baseline="0" dirty="0" err="1" smtClean="0"/>
              <a:t>sorgte</a:t>
            </a:r>
            <a:r>
              <a:rPr lang="en-GB" baseline="0" dirty="0" smtClean="0"/>
              <a:t> </a:t>
            </a:r>
            <a:r>
              <a:rPr lang="en-GB" baseline="0" dirty="0" err="1" smtClean="0"/>
              <a:t>dafür</a:t>
            </a:r>
            <a:r>
              <a:rPr lang="en-GB" baseline="0" dirty="0" smtClean="0"/>
              <a:t>, </a:t>
            </a:r>
            <a:r>
              <a:rPr lang="en-GB" baseline="0" dirty="0" err="1" smtClean="0"/>
              <a:t>dass</a:t>
            </a:r>
            <a:r>
              <a:rPr lang="en-GB" baseline="0" dirty="0" smtClean="0"/>
              <a:t> </a:t>
            </a:r>
            <a:r>
              <a:rPr lang="en-GB" baseline="0" dirty="0" err="1" smtClean="0"/>
              <a:t>falsche</a:t>
            </a:r>
            <a:r>
              <a:rPr lang="en-GB" baseline="0" dirty="0" smtClean="0"/>
              <a:t> </a:t>
            </a:r>
            <a:r>
              <a:rPr lang="en-GB" baseline="0" dirty="0" err="1" smtClean="0"/>
              <a:t>Kommandos</a:t>
            </a:r>
            <a:r>
              <a:rPr lang="en-GB" baseline="0" dirty="0" smtClean="0"/>
              <a:t> </a:t>
            </a:r>
            <a:r>
              <a:rPr lang="en-GB" baseline="0" dirty="0" err="1" smtClean="0"/>
              <a:t>gesendet</a:t>
            </a:r>
            <a:r>
              <a:rPr lang="en-GB" baseline="0" dirty="0" smtClean="0"/>
              <a:t> </a:t>
            </a:r>
            <a:r>
              <a:rPr lang="en-GB" baseline="0" dirty="0" err="1" smtClean="0"/>
              <a:t>werden</a:t>
            </a:r>
            <a:r>
              <a:rPr lang="en-GB" baseline="0" dirty="0" smtClean="0"/>
              <a:t> </a:t>
            </a:r>
            <a:r>
              <a:rPr lang="en-GB" baseline="0" dirty="0" err="1" smtClean="0"/>
              <a:t>können</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dem</a:t>
            </a:r>
            <a:r>
              <a:rPr lang="en-GB" baseline="0" dirty="0" smtClean="0"/>
              <a:t> </a:t>
            </a:r>
            <a:r>
              <a:rPr lang="en-GB" baseline="0" dirty="0" err="1" smtClean="0"/>
              <a:t>kaputten</a:t>
            </a:r>
            <a:r>
              <a:rPr lang="en-GB" baseline="0" dirty="0" smtClean="0"/>
              <a:t> Sensor </a:t>
            </a:r>
            <a:r>
              <a:rPr lang="en-GB" baseline="0" dirty="0" err="1" smtClean="0"/>
              <a:t>führte</a:t>
            </a:r>
            <a:r>
              <a:rPr lang="en-GB" baseline="0" dirty="0" smtClean="0"/>
              <a:t> das </a:t>
            </a:r>
            <a:r>
              <a:rPr lang="en-GB" baseline="0" dirty="0" err="1" smtClean="0"/>
              <a:t>zu</a:t>
            </a:r>
            <a:r>
              <a:rPr lang="en-GB" baseline="0" dirty="0" smtClean="0"/>
              <a:t> </a:t>
            </a:r>
            <a:r>
              <a:rPr lang="en-GB" baseline="0" dirty="0" err="1" smtClean="0"/>
              <a:t>falschen</a:t>
            </a:r>
            <a:r>
              <a:rPr lang="en-GB" baseline="0" dirty="0" smtClean="0"/>
              <a:t> </a:t>
            </a:r>
            <a:r>
              <a:rPr lang="en-GB" baseline="0" dirty="0" err="1" smtClean="0"/>
              <a:t>Kurskorrekturen</a:t>
            </a:r>
            <a:r>
              <a:rPr lang="en-GB" baseline="0" dirty="0" smtClean="0"/>
              <a:t>, so </a:t>
            </a:r>
            <a:r>
              <a:rPr lang="en-GB" baseline="0" dirty="0" err="1" smtClean="0"/>
              <a:t>dass</a:t>
            </a:r>
            <a:r>
              <a:rPr lang="en-GB" baseline="0" dirty="0" smtClean="0"/>
              <a:t> das </a:t>
            </a:r>
            <a:r>
              <a:rPr lang="en-GB" baseline="0" dirty="0" err="1" smtClean="0"/>
              <a:t>Kommando</a:t>
            </a:r>
            <a:r>
              <a:rPr lang="en-GB" baseline="0" dirty="0" smtClean="0"/>
              <a:t> der </a:t>
            </a:r>
            <a:r>
              <a:rPr lang="en-GB" baseline="0" dirty="0" err="1" smtClean="0"/>
              <a:t>Selbstzerstörung</a:t>
            </a:r>
            <a:r>
              <a:rPr lang="en-GB" baseline="0" dirty="0" smtClean="0"/>
              <a:t> </a:t>
            </a:r>
            <a:r>
              <a:rPr lang="en-GB" baseline="0" dirty="0" err="1" smtClean="0"/>
              <a:t>gesendet</a:t>
            </a:r>
            <a:r>
              <a:rPr lang="en-GB" baseline="0" dirty="0" smtClean="0"/>
              <a:t> </a:t>
            </a:r>
            <a:r>
              <a:rPr lang="en-GB" baseline="0" dirty="0" err="1" smtClean="0"/>
              <a:t>wurde</a:t>
            </a:r>
            <a:r>
              <a:rPr lang="en-GB" baseline="0" dirty="0" smtClean="0"/>
              <a:t>;</a:t>
            </a:r>
          </a:p>
          <a:p>
            <a:r>
              <a:rPr lang="en-GB" baseline="0" dirty="0" smtClean="0"/>
              <a:t>-&gt; </a:t>
            </a:r>
            <a:r>
              <a:rPr lang="en-GB" baseline="0" dirty="0" err="1" smtClean="0"/>
              <a:t>zeigt</a:t>
            </a:r>
            <a:r>
              <a:rPr lang="en-GB" baseline="0" dirty="0" smtClean="0"/>
              <a:t> </a:t>
            </a:r>
            <a:r>
              <a:rPr lang="en-GB" baseline="0" dirty="0" err="1" smtClean="0"/>
              <a:t>auch</a:t>
            </a:r>
            <a:r>
              <a:rPr lang="en-GB" baseline="0" dirty="0" smtClean="0"/>
              <a:t> den </a:t>
            </a:r>
            <a:r>
              <a:rPr lang="en-GB" baseline="0" dirty="0" err="1" smtClean="0"/>
              <a:t>Druck</a:t>
            </a:r>
            <a:r>
              <a:rPr lang="en-GB" baseline="0" dirty="0" smtClean="0"/>
              <a:t> </a:t>
            </a:r>
            <a:r>
              <a:rPr lang="en-GB" baseline="0" dirty="0" err="1" smtClean="0"/>
              <a:t>im</a:t>
            </a:r>
            <a:r>
              <a:rPr lang="en-GB" baseline="0" dirty="0" smtClean="0"/>
              <a:t> </a:t>
            </a:r>
            <a:r>
              <a:rPr lang="en-GB" baseline="0" dirty="0" err="1" smtClean="0"/>
              <a:t>Weltraumrennen</a:t>
            </a:r>
            <a:r>
              <a:rPr lang="en-GB" baseline="0" dirty="0" smtClean="0"/>
              <a:t>; also </a:t>
            </a:r>
            <a:r>
              <a:rPr lang="en-GB" baseline="0" dirty="0" err="1" smtClean="0"/>
              <a:t>wenn</a:t>
            </a:r>
            <a:r>
              <a:rPr lang="en-GB" baseline="0" dirty="0" smtClean="0"/>
              <a:t> man </a:t>
            </a:r>
            <a:r>
              <a:rPr lang="en-GB" baseline="0" dirty="0" err="1" smtClean="0"/>
              <a:t>eine</a:t>
            </a:r>
            <a:r>
              <a:rPr lang="en-GB" baseline="0" dirty="0" smtClean="0"/>
              <a:t> Deadline *</a:t>
            </a:r>
            <a:r>
              <a:rPr lang="en-GB" baseline="0" dirty="0" err="1" smtClean="0"/>
              <a:t>unbedingt</a:t>
            </a:r>
            <a:r>
              <a:rPr lang="en-GB" baseline="0" dirty="0" smtClean="0"/>
              <a:t>* </a:t>
            </a:r>
            <a:r>
              <a:rPr lang="en-GB" baseline="0" dirty="0" err="1" smtClean="0"/>
              <a:t>halten</a:t>
            </a:r>
            <a:r>
              <a:rPr lang="en-GB" baseline="0" dirty="0" smtClean="0"/>
              <a:t> muss, </a:t>
            </a:r>
            <a:r>
              <a:rPr lang="en-GB" baseline="0" dirty="0" err="1" smtClean="0"/>
              <a:t>kann</a:t>
            </a:r>
            <a:r>
              <a:rPr lang="en-GB" baseline="0" dirty="0" smtClean="0"/>
              <a:t> das </a:t>
            </a:r>
            <a:r>
              <a:rPr lang="en-GB" baseline="0" dirty="0" err="1" smtClean="0"/>
              <a:t>zu</a:t>
            </a:r>
            <a:r>
              <a:rPr lang="en-GB" baseline="0" dirty="0" smtClean="0"/>
              <a:t> </a:t>
            </a:r>
            <a:r>
              <a:rPr lang="en-GB" baseline="0" dirty="0" err="1" smtClean="0"/>
              <a:t>schwerwiegenden</a:t>
            </a:r>
            <a:r>
              <a:rPr lang="en-GB" baseline="0" dirty="0" smtClean="0"/>
              <a:t> </a:t>
            </a:r>
            <a:r>
              <a:rPr lang="en-GB" baseline="0" dirty="0" err="1" smtClean="0"/>
              <a:t>Fehlern</a:t>
            </a:r>
            <a:r>
              <a:rPr lang="en-GB" baseline="0" dirty="0" smtClean="0"/>
              <a:t> </a:t>
            </a:r>
            <a:r>
              <a:rPr lang="en-GB" baseline="0" dirty="0" err="1" smtClean="0"/>
              <a:t>führen</a:t>
            </a:r>
            <a:endParaRPr lang="en-GB" dirty="0"/>
          </a:p>
        </p:txBody>
      </p:sp>
    </p:spTree>
    <p:extLst>
      <p:ext uri="{BB962C8B-B14F-4D97-AF65-F5344CB8AC3E}">
        <p14:creationId xmlns:p14="http://schemas.microsoft.com/office/powerpoint/2010/main" val="106569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Selbst</a:t>
            </a:r>
            <a:r>
              <a:rPr lang="en-GB" dirty="0" smtClean="0"/>
              <a:t> </a:t>
            </a:r>
            <a:r>
              <a:rPr lang="en-GB" dirty="0" err="1" smtClean="0"/>
              <a:t>wenn</a:t>
            </a:r>
            <a:r>
              <a:rPr lang="en-GB" dirty="0" smtClean="0"/>
              <a:t> </a:t>
            </a:r>
            <a:r>
              <a:rPr lang="en-GB" dirty="0" err="1" smtClean="0"/>
              <a:t>ein</a:t>
            </a:r>
            <a:r>
              <a:rPr lang="en-GB" dirty="0" smtClean="0"/>
              <a:t> Computer </a:t>
            </a:r>
            <a:r>
              <a:rPr lang="en-GB" dirty="0" err="1" smtClean="0"/>
              <a:t>schon</a:t>
            </a:r>
            <a:r>
              <a:rPr lang="en-GB" dirty="0" smtClean="0"/>
              <a:t> </a:t>
            </a:r>
            <a:r>
              <a:rPr lang="en-GB" dirty="0" err="1" smtClean="0"/>
              <a:t>infiziert</a:t>
            </a:r>
            <a:r>
              <a:rPr lang="en-GB" dirty="0" smtClean="0"/>
              <a:t> war</a:t>
            </a:r>
            <a:r>
              <a:rPr lang="en-GB" baseline="0" dirty="0" smtClean="0"/>
              <a:t>, </a:t>
            </a:r>
            <a:r>
              <a:rPr lang="en-GB" baseline="0" dirty="0" err="1" smtClean="0"/>
              <a:t>infizierte</a:t>
            </a:r>
            <a:r>
              <a:rPr lang="en-GB" baseline="0" dirty="0" smtClean="0"/>
              <a:t> der </a:t>
            </a:r>
            <a:r>
              <a:rPr lang="en-GB" baseline="0" dirty="0" err="1" smtClean="0"/>
              <a:t>Wurm</a:t>
            </a:r>
            <a:r>
              <a:rPr lang="en-GB" baseline="0" dirty="0" smtClean="0"/>
              <a:t> in 1 von 7 </a:t>
            </a:r>
            <a:r>
              <a:rPr lang="en-GB" baseline="0" dirty="0" err="1" smtClean="0"/>
              <a:t>Fällen</a:t>
            </a:r>
            <a:r>
              <a:rPr lang="en-GB" baseline="0" dirty="0" smtClean="0"/>
              <a:t> </a:t>
            </a:r>
            <a:r>
              <a:rPr lang="en-GB" baseline="0" dirty="0" err="1" smtClean="0"/>
              <a:t>diesen</a:t>
            </a:r>
            <a:r>
              <a:rPr lang="en-GB" baseline="0" dirty="0" smtClean="0"/>
              <a:t> Computer </a:t>
            </a:r>
            <a:r>
              <a:rPr lang="en-GB" baseline="0" dirty="0" err="1" smtClean="0"/>
              <a:t>nochmal</a:t>
            </a:r>
            <a:r>
              <a:rPr lang="en-GB" baseline="0" dirty="0" smtClean="0"/>
              <a:t>,</a:t>
            </a:r>
          </a:p>
          <a:p>
            <a:r>
              <a:rPr lang="en-GB" dirty="0" err="1" smtClean="0"/>
              <a:t>Es</a:t>
            </a:r>
            <a:r>
              <a:rPr lang="en-GB" dirty="0" smtClean="0"/>
              <a:t> </a:t>
            </a:r>
            <a:r>
              <a:rPr lang="en-GB" dirty="0" err="1" smtClean="0"/>
              <a:t>dauerte</a:t>
            </a:r>
            <a:r>
              <a:rPr lang="en-GB" dirty="0" smtClean="0"/>
              <a:t> </a:t>
            </a:r>
            <a:r>
              <a:rPr lang="en-GB" dirty="0" err="1" smtClean="0"/>
              <a:t>zwei</a:t>
            </a:r>
            <a:r>
              <a:rPr lang="en-GB" baseline="0" dirty="0" smtClean="0"/>
              <a:t> </a:t>
            </a:r>
            <a:r>
              <a:rPr lang="en-GB" baseline="0" dirty="0" err="1" smtClean="0"/>
              <a:t>Tage</a:t>
            </a:r>
            <a:r>
              <a:rPr lang="en-GB" baseline="0" dirty="0" smtClean="0"/>
              <a:t>, </a:t>
            </a:r>
            <a:r>
              <a:rPr lang="en-GB" baseline="0" dirty="0" err="1" smtClean="0"/>
              <a:t>einen</a:t>
            </a:r>
            <a:r>
              <a:rPr lang="en-GB" baseline="0" dirty="0" smtClean="0"/>
              <a:t> Virus von </a:t>
            </a:r>
            <a:r>
              <a:rPr lang="en-GB" baseline="0" dirty="0" err="1" smtClean="0"/>
              <a:t>einem</a:t>
            </a:r>
            <a:r>
              <a:rPr lang="en-GB" baseline="0" dirty="0" smtClean="0"/>
              <a:t> Computer </a:t>
            </a:r>
            <a:r>
              <a:rPr lang="en-GB" baseline="0" dirty="0" err="1" smtClean="0"/>
              <a:t>zu</a:t>
            </a:r>
            <a:r>
              <a:rPr lang="en-GB" baseline="0" dirty="0" smtClean="0"/>
              <a:t> </a:t>
            </a:r>
            <a:r>
              <a:rPr lang="en-GB" baseline="0" dirty="0" err="1" smtClean="0"/>
              <a:t>entfernen</a:t>
            </a:r>
            <a:endParaRPr lang="en-GB" dirty="0"/>
          </a:p>
        </p:txBody>
      </p:sp>
    </p:spTree>
    <p:extLst>
      <p:ext uri="{BB962C8B-B14F-4D97-AF65-F5344CB8AC3E}">
        <p14:creationId xmlns:p14="http://schemas.microsoft.com/office/powerpoint/2010/main" val="10252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Sonde</a:t>
            </a:r>
            <a:r>
              <a:rPr lang="en-GB" baseline="0" dirty="0" smtClean="0"/>
              <a:t> </a:t>
            </a:r>
            <a:r>
              <a:rPr lang="en-GB" baseline="0" dirty="0" err="1" smtClean="0"/>
              <a:t>näherte</a:t>
            </a:r>
            <a:r>
              <a:rPr lang="en-GB" baseline="0" dirty="0" smtClean="0"/>
              <a:t> </a:t>
            </a:r>
            <a:r>
              <a:rPr lang="en-GB" baseline="0" dirty="0" err="1" smtClean="0"/>
              <a:t>sich</a:t>
            </a:r>
            <a:r>
              <a:rPr lang="en-GB" baseline="0" dirty="0" smtClean="0"/>
              <a:t> 57km, </a:t>
            </a:r>
            <a:r>
              <a:rPr lang="en-GB" baseline="0" dirty="0" err="1" smtClean="0"/>
              <a:t>nicht</a:t>
            </a:r>
            <a:r>
              <a:rPr lang="en-GB" baseline="0" dirty="0" smtClean="0"/>
              <a:t> die </a:t>
            </a:r>
            <a:r>
              <a:rPr lang="en-GB" baseline="0" dirty="0" err="1" smtClean="0"/>
              <a:t>geplanten</a:t>
            </a:r>
            <a:r>
              <a:rPr lang="en-GB" baseline="0" dirty="0" smtClean="0"/>
              <a:t> 150; NASA hat das </a:t>
            </a:r>
            <a:r>
              <a:rPr lang="en-GB" baseline="0" dirty="0" err="1" smtClean="0"/>
              <a:t>metrische</a:t>
            </a:r>
            <a:r>
              <a:rPr lang="en-GB" baseline="0" dirty="0" smtClean="0"/>
              <a:t> System </a:t>
            </a:r>
            <a:r>
              <a:rPr lang="en-GB" baseline="0" dirty="0" err="1" smtClean="0"/>
              <a:t>verwendet</a:t>
            </a:r>
            <a:r>
              <a:rPr lang="en-GB" baseline="0" dirty="0" smtClean="0"/>
              <a:t>, die </a:t>
            </a:r>
            <a:r>
              <a:rPr lang="en-GB" baseline="0" dirty="0" err="1" smtClean="0"/>
              <a:t>Navigationssoftware</a:t>
            </a:r>
            <a:r>
              <a:rPr lang="en-GB" baseline="0" dirty="0" smtClean="0"/>
              <a:t> von </a:t>
            </a:r>
            <a:r>
              <a:rPr lang="en-GB" baseline="0" dirty="0" err="1" smtClean="0"/>
              <a:t>englischen</a:t>
            </a:r>
            <a:r>
              <a:rPr lang="en-GB" baseline="0" dirty="0" smtClean="0"/>
              <a:t> </a:t>
            </a:r>
            <a:r>
              <a:rPr lang="en-GB" baseline="0" dirty="0" err="1" smtClean="0"/>
              <a:t>Hersteller</a:t>
            </a:r>
            <a:r>
              <a:rPr lang="en-GB" baseline="0" dirty="0" smtClean="0"/>
              <a:t> Lockheed das imperial System;</a:t>
            </a:r>
            <a:endParaRPr lang="en-GB" dirty="0" smtClean="0"/>
          </a:p>
        </p:txBody>
      </p:sp>
    </p:spTree>
    <p:extLst>
      <p:ext uri="{BB962C8B-B14F-4D97-AF65-F5344CB8AC3E}">
        <p14:creationId xmlns:p14="http://schemas.microsoft.com/office/powerpoint/2010/main" val="47508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01.10.2019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01.10.2019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01.10.2019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01.10.2019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01.10.2019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01.10.2019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01.10.2019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01.10.2019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01.10.2019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01.10.2019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01.10.2019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2"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01.10.2019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10" name="Inhaltsplatzhalter 2"/>
          <p:cNvSpPr>
            <a:spLocks noGrp="1"/>
          </p:cNvSpPr>
          <p:nvPr>
            <p:ph idx="1"/>
          </p:nvPr>
        </p:nvSpPr>
        <p:spPr>
          <a:xfrm>
            <a:off x="1631504" y="2132856"/>
            <a:ext cx="10513168" cy="4594820"/>
          </a:xfrm>
        </p:spPr>
        <p:txBody>
          <a:bodyPr>
            <a:normAutofit/>
          </a:bodyPr>
          <a:lstStyle>
            <a:lvl1pPr>
              <a:defRPr sz="2400">
                <a:solidFill>
                  <a:srgbClr val="AB9DDB"/>
                </a:solidFill>
              </a:defRPr>
            </a:lvl1pPr>
            <a:lvl2pPr>
              <a:defRPr sz="2400">
                <a:solidFill>
                  <a:srgbClr val="AB9DDB"/>
                </a:solidFill>
              </a:defRPr>
            </a:lvl2pPr>
            <a:lvl3pPr>
              <a:defRPr sz="1600">
                <a:solidFill>
                  <a:srgbClr val="AB9DDB"/>
                </a:solidFill>
              </a:defRPr>
            </a:lvl3pPr>
            <a:lvl4pPr>
              <a:defRPr sz="1600">
                <a:solidFill>
                  <a:srgbClr val="AB9DDB"/>
                </a:solidFill>
              </a:defRPr>
            </a:lvl4pPr>
            <a:lvl5pPr>
              <a:defRPr sz="1600">
                <a:solidFill>
                  <a:srgbClr val="AB9DDB"/>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5647641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01.10.2019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01.10.2019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5792425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pic>
        <p:nvPicPr>
          <p:cNvPr id="9" name="Picture 2"/>
          <p:cNvPicPr>
            <a:picLocks noChangeAspect="1" noChangeArrowheads="1"/>
          </p:cNvPicPr>
          <p:nvPr userDrawn="1"/>
        </p:nvPicPr>
        <p:blipFill>
          <a:blip r:embed="rId3" cstate="print">
            <a:lum bright="82000"/>
          </a:blip>
          <a:stretch>
            <a:fillRect/>
          </a:stretch>
        </p:blipFill>
        <p:spPr bwMode="auto">
          <a:xfrm>
            <a:off x="8693410" y="3573020"/>
            <a:ext cx="3095625" cy="3095625"/>
          </a:xfrm>
          <a:prstGeom prst="rect">
            <a:avLst/>
          </a:prstGeom>
          <a:noFill/>
          <a:ln>
            <a:noFill/>
          </a:ln>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01.10.2019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0104091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01.10.2019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pic>
        <p:nvPicPr>
          <p:cNvPr id="11" name="Picture 2" descr="http://blogs.cornell.edu/glp-ial23/files/2014/05/murmeltier-popup-1vv41vb.jpg"/>
          <p:cNvPicPr>
            <a:picLocks noChangeAspect="1" noChangeArrowheads="1"/>
          </p:cNvPicPr>
          <p:nvPr userDrawn="1"/>
        </p:nvPicPr>
        <p:blipFill>
          <a:blip r:embed="rId3" cstate="print">
            <a:extLst/>
          </a:blip>
          <a:srcRect/>
          <a:stretch>
            <a:fillRect/>
          </a:stretch>
        </p:blipFill>
        <p:spPr bwMode="auto">
          <a:xfrm>
            <a:off x="9900085" y="5307726"/>
            <a:ext cx="1512167" cy="1008112"/>
          </a:xfrm>
          <a:prstGeom prst="rect">
            <a:avLst/>
          </a:prstGeom>
          <a:ln>
            <a:noFill/>
          </a:ln>
          <a:effectLst>
            <a:softEdge rad="112500"/>
          </a:effectLst>
          <a:extLst/>
        </p:spPr>
      </p:pic>
    </p:spTree>
    <p:extLst>
      <p:ext uri="{BB962C8B-B14F-4D97-AF65-F5344CB8AC3E}">
        <p14:creationId xmlns:p14="http://schemas.microsoft.com/office/powerpoint/2010/main" val="1878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12"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chemeClr val="bg1">
                    <a:lumMod val="95000"/>
                  </a:schemeClr>
                </a:solidFill>
              </a:rPr>
              <a:t>Software</a:t>
            </a:r>
            <a:r>
              <a:rPr lang="de-DE" sz="1100" baseline="0" dirty="0">
                <a:solidFill>
                  <a:schemeClr val="bg1">
                    <a:lumMod val="95000"/>
                  </a:schemeClr>
                </a:solidFill>
              </a:rPr>
              <a:t> Engineering – Prof. Dr.-Ing. Norbert Siegmund</a:t>
            </a:r>
            <a:endParaRPr lang="de-DE" sz="1100" dirty="0">
              <a:solidFill>
                <a:schemeClr val="bg1">
                  <a:lumMod val="95000"/>
                </a:schemeClr>
              </a:solidFill>
            </a:endParaRPr>
          </a:p>
        </p:txBody>
      </p:sp>
      <p:cxnSp>
        <p:nvCxnSpPr>
          <p:cNvPr id="13" name="Gerade Verbindung 8"/>
          <p:cNvCxnSpPr/>
          <p:nvPr userDrawn="1"/>
        </p:nvCxnSpPr>
        <p:spPr>
          <a:xfrm>
            <a:off x="1" y="1484313"/>
            <a:ext cx="12240684"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01.10.2019</a:t>
            </a:fld>
            <a:endParaRPr lang="de-DE"/>
          </a:p>
        </p:txBody>
      </p:sp>
      <p:sp>
        <p:nvSpPr>
          <p:cNvPr id="18"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01.10.2019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01.10.2019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01.10.2019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01.10.2019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7" r:id="rId2"/>
    <p:sldLayoutId id="2147483668" r:id="rId3"/>
    <p:sldLayoutId id="2147483669" r:id="rId4"/>
    <p:sldLayoutId id="2147483670" r:id="rId5"/>
    <p:sldLayoutId id="2147483664" r:id="rId6"/>
    <p:sldLayoutId id="2147483663" r:id="rId7"/>
    <p:sldLayoutId id="2147483649" r:id="rId8"/>
    <p:sldLayoutId id="2147483650" r:id="rId9"/>
    <p:sldLayoutId id="2147483651" r:id="rId10"/>
    <p:sldLayoutId id="2147483652" r:id="rId11"/>
    <p:sldLayoutId id="2147483665" r:id="rId12"/>
    <p:sldLayoutId id="2147483653" r:id="rId13"/>
    <p:sldLayoutId id="2147483666" r:id="rId14"/>
    <p:sldLayoutId id="2147483654" r:id="rId15"/>
    <p:sldLayoutId id="2147483655" r:id="rId16"/>
    <p:sldLayoutId id="2147483656" r:id="rId17"/>
    <p:sldLayoutId id="2147483657" r:id="rId18"/>
    <p:sldLayoutId id="2147483658" r:id="rId19"/>
    <p:sldLayoutId id="2147483659"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ima.umn.edu/~arnold/disasters/arian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hackaday.com/2015/10/26/killed-by-a-machine-the-therac-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en.wikipedia.org/wiki/Apollo_11#Lunar_descen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edn.com/electronics-blogs/edn-moments/4418667/Mariner-1-destroyed-due-to-code-error--July-22--196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nssdc.gsfc.nasa.gov/nmc/spacecraftDisplay.do?id=MARIN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n.wikipedia.org/wiki/Mars_Climate_Orbi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Mars_Polar_Land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MIM-104_Patrio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phworld.org/history/attcrash.ht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www.att.com/gen/press-room?pid=6158&amp;cat=46&amp;u=48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theguardian.com/world/2014/may/06/u-2-spy-plane-crashes-los-angeles-air-traffic-contro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flickr.com/photos/usnavy/726136190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en.wikipedia.org/wiki/Northeast_blackout_of_200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en.wikipedia.org/wiki/USS_Yorktown_(CG-4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en.wikipedia.org/wiki/Mars_Global_Survey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toyota-global.com/showroom/emblem/pass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File:WoW_Corrupted_Blood_Plague.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4.webp"/><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Janet Siegmund</a:t>
            </a:r>
          </a:p>
        </p:txBody>
      </p:sp>
      <p:sp>
        <p:nvSpPr>
          <p:cNvPr id="7" name="Titel 6"/>
          <p:cNvSpPr>
            <a:spLocks noGrp="1"/>
          </p:cNvSpPr>
          <p:nvPr>
            <p:ph type="ctrTitle"/>
          </p:nvPr>
        </p:nvSpPr>
        <p:spPr>
          <a:xfrm>
            <a:off x="1727176" y="684494"/>
            <a:ext cx="7772400" cy="1470025"/>
          </a:xfrm>
        </p:spPr>
        <p:txBody>
          <a:bodyPr/>
          <a:lstStyle/>
          <a:p>
            <a:pPr algn="l"/>
            <a:r>
              <a:rPr lang="de-DE" dirty="0">
                <a:solidFill>
                  <a:schemeClr val="accent1">
                    <a:lumMod val="75000"/>
                  </a:schemeClr>
                </a:solidFill>
              </a:rPr>
              <a:t>Software Engineering</a:t>
            </a:r>
            <a:br>
              <a:rPr lang="de-DE" dirty="0">
                <a:solidFill>
                  <a:schemeClr val="accent1">
                    <a:lumMod val="75000"/>
                  </a:schemeClr>
                </a:solidFill>
              </a:rPr>
            </a:br>
            <a:r>
              <a:rPr lang="de-DE" sz="2800" dirty="0">
                <a:solidFill>
                  <a:srgbClr val="F79646">
                    <a:lumMod val="75000"/>
                  </a:srgbClr>
                </a:solidFill>
              </a:rPr>
              <a:t>Einführung</a:t>
            </a:r>
            <a:endParaRPr lang="de-DE" dirty="0">
              <a:solidFill>
                <a:schemeClr val="accent1">
                  <a:lumMod val="75000"/>
                </a:schemeClr>
              </a:solidFill>
            </a:endParaRPr>
          </a:p>
        </p:txBody>
      </p:sp>
      <p:pic>
        <p:nvPicPr>
          <p:cNvPr id="6" name="Picture 2" descr="http://www.uni-weimar.de/medien/webis/events/pan-15/pan15-figures/logo-bauhaus-universitaet-weimar.png">
            <a:extLst>
              <a:ext uri="{FF2B5EF4-FFF2-40B4-BE49-F238E27FC236}">
                <a16:creationId xmlns:a16="http://schemas.microsoft.com/office/drawing/2014/main" id="{4DB18956-A744-4607-8B56-C767DB278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3953006"/>
            <a:ext cx="4283968" cy="1092560"/>
          </a:xfrm>
          <a:prstGeom prst="rect">
            <a:avLst/>
          </a:prstGeom>
          <a:noFill/>
          <a:extLst>
            <a:ext uri="{909E8E84-426E-40DD-AFC4-6F175D3DCCD1}">
              <a14:hiddenFill xmlns:a14="http://schemas.microsoft.com/office/drawing/2010/main">
                <a:solidFill>
                  <a:srgbClr val="FFFFFF"/>
                </a:solidFill>
              </a14:hiddenFill>
            </a:ext>
          </a:extLst>
        </p:spPr>
      </p:pic>
      <p:sp>
        <p:nvSpPr>
          <p:cNvPr id="8" name="Untertitel 2">
            <a:extLst>
              <a:ext uri="{FF2B5EF4-FFF2-40B4-BE49-F238E27FC236}">
                <a16:creationId xmlns:a16="http://schemas.microsoft.com/office/drawing/2014/main" id="{A98718D9-5241-47C3-A756-203581A44CAB}"/>
              </a:ext>
            </a:extLst>
          </p:cNvPr>
          <p:cNvSpPr txBox="1">
            <a:spLocks/>
          </p:cNvSpPr>
          <p:nvPr/>
        </p:nvSpPr>
        <p:spPr bwMode="auto">
          <a:xfrm>
            <a:off x="1703512" y="4293096"/>
            <a:ext cx="6912768"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de-DE" sz="1400" dirty="0"/>
          </a:p>
          <a:p>
            <a:pPr algn="l"/>
            <a:endParaRPr lang="de-DE" sz="1400" dirty="0"/>
          </a:p>
          <a:p>
            <a:pPr algn="l"/>
            <a:r>
              <a:rPr lang="de-DE" sz="1400" dirty="0"/>
              <a:t>Prof. Dr.-Ing. Norbert Siegmund</a:t>
            </a:r>
          </a:p>
          <a:p>
            <a:pPr algn="l"/>
            <a:r>
              <a:rPr lang="de-DE" sz="1400" dirty="0"/>
              <a:t>Intelligent Software Systems</a:t>
            </a:r>
          </a:p>
          <a:p>
            <a:pPr algn="l"/>
            <a:endParaRPr lang="de-DE" sz="1400" dirty="0"/>
          </a:p>
        </p:txBody>
      </p:sp>
      <p:pic>
        <p:nvPicPr>
          <p:cNvPr id="9" name="Grafik 8">
            <a:extLst>
              <a:ext uri="{FF2B5EF4-FFF2-40B4-BE49-F238E27FC236}">
                <a16:creationId xmlns:a16="http://schemas.microsoft.com/office/drawing/2014/main" id="{4AC41026-E615-420D-A93B-D29539537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296" y="2663375"/>
            <a:ext cx="2844824" cy="25153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Ablauf einer Vorlesung</a:t>
            </a:r>
          </a:p>
        </p:txBody>
      </p:sp>
      <p:sp>
        <p:nvSpPr>
          <p:cNvPr id="3" name="Inhaltsplatzhalter 2"/>
          <p:cNvSpPr>
            <a:spLocks noGrp="1"/>
          </p:cNvSpPr>
          <p:nvPr>
            <p:ph idx="1"/>
          </p:nvPr>
        </p:nvSpPr>
        <p:spPr/>
        <p:txBody>
          <a:bodyPr/>
          <a:lstStyle/>
          <a:p>
            <a:pPr>
              <a:defRPr/>
            </a:pPr>
            <a:r>
              <a:rPr lang="de-DE" dirty="0"/>
              <a:t>Lernziele (+ Fragen zu vorherigen Themen)</a:t>
            </a:r>
          </a:p>
          <a:p>
            <a:pPr>
              <a:defRPr/>
            </a:pPr>
            <a:endParaRPr lang="de-DE" dirty="0"/>
          </a:p>
          <a:p>
            <a:pPr>
              <a:defRPr/>
            </a:pPr>
            <a:r>
              <a:rPr lang="de-DE" dirty="0"/>
              <a:t>Interaktive </a:t>
            </a:r>
            <a:r>
              <a:rPr lang="de-DE" dirty="0" smtClean="0"/>
              <a:t>Methoden</a:t>
            </a:r>
            <a:endParaRPr lang="de-DE" dirty="0"/>
          </a:p>
          <a:p>
            <a:pPr lvl="1">
              <a:defRPr/>
            </a:pPr>
            <a:r>
              <a:rPr lang="de-DE" dirty="0"/>
              <a:t>Murmelgruppe</a:t>
            </a:r>
          </a:p>
          <a:p>
            <a:pPr lvl="1">
              <a:defRPr/>
            </a:pPr>
            <a:r>
              <a:rPr lang="de-DE" dirty="0"/>
              <a:t>Fragen</a:t>
            </a:r>
          </a:p>
          <a:p>
            <a:pPr lvl="1">
              <a:defRPr/>
            </a:pPr>
            <a:r>
              <a:rPr lang="de-DE" dirty="0"/>
              <a:t>Quiz</a:t>
            </a:r>
          </a:p>
          <a:p>
            <a:pPr lvl="1">
              <a:defRPr/>
            </a:pPr>
            <a:endParaRPr lang="de-DE" dirty="0"/>
          </a:p>
          <a:p>
            <a:pPr>
              <a:defRPr/>
            </a:pPr>
            <a:r>
              <a:rPr lang="de-DE" dirty="0"/>
              <a:t>Evtl. mögliche Klausurfragen am Ende der </a:t>
            </a:r>
            <a:r>
              <a:rPr lang="de-DE" dirty="0" smtClean="0"/>
              <a:t>Vorlesung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10</a:t>
            </a:fld>
            <a:endParaRPr lang="de-DE"/>
          </a:p>
        </p:txBody>
      </p:sp>
      <p:pic>
        <p:nvPicPr>
          <p:cNvPr id="5" name="Picture 2" descr="http://blogs.cornell.edu/glp-ial23/files/2014/05/murmeltier-popup-1vv41vb.jpg"/>
          <p:cNvPicPr>
            <a:picLocks noChangeAspect="1" noChangeArrowheads="1"/>
          </p:cNvPicPr>
          <p:nvPr/>
        </p:nvPicPr>
        <p:blipFill>
          <a:blip r:embed="rId3" cstate="print">
            <a:extLst/>
          </a:blip>
          <a:srcRect/>
          <a:stretch>
            <a:fillRect/>
          </a:stretch>
        </p:blipFill>
        <p:spPr bwMode="auto">
          <a:xfrm>
            <a:off x="6312024" y="3068960"/>
            <a:ext cx="1512167" cy="1008112"/>
          </a:xfrm>
          <a:prstGeom prst="rect">
            <a:avLst/>
          </a:prstGeom>
          <a:ln>
            <a:noFill/>
          </a:ln>
          <a:effectLst>
            <a:softEdge rad="112500"/>
          </a:effectLst>
          <a:ex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737952" cy="830997"/>
          </a:xfrm>
          <a:prstGeom prst="rect">
            <a:avLst/>
          </a:prstGeom>
          <a:noFill/>
          <a:ln w="9525">
            <a:noFill/>
            <a:miter lim="800000"/>
            <a:headEnd/>
            <a:tailEnd/>
          </a:ln>
        </p:spPr>
        <p:txBody>
          <a:bodyPr wrap="none">
            <a:spAutoFit/>
          </a:bodyPr>
          <a:lstStyle/>
          <a:p>
            <a:r>
              <a:rPr lang="de-DE" sz="4800" dirty="0">
                <a:solidFill>
                  <a:schemeClr val="bg1"/>
                </a:solidFill>
                <a:latin typeface="Calibri" pitchFamily="34" charset="0"/>
              </a:rPr>
              <a:t>Was ist Software 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11</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Informatik</a:t>
            </a:r>
          </a:p>
        </p:txBody>
      </p:sp>
      <p:sp>
        <p:nvSpPr>
          <p:cNvPr id="3" name="Inhaltsplatzhalter 2"/>
          <p:cNvSpPr>
            <a:spLocks noGrp="1"/>
          </p:cNvSpPr>
          <p:nvPr>
            <p:ph idx="1"/>
          </p:nvPr>
        </p:nvSpPr>
        <p:spPr/>
        <p:txBody>
          <a:bodyPr/>
          <a:lstStyle/>
          <a:p>
            <a:r>
              <a:rPr lang="en-US" altLang="de-DE" u="sng" dirty="0" err="1"/>
              <a:t>Informatik</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der </a:t>
            </a:r>
            <a:r>
              <a:rPr lang="en-US" altLang="de-DE" dirty="0" err="1"/>
              <a:t>Theorie</a:t>
            </a:r>
            <a:r>
              <a:rPr lang="en-US" altLang="de-DE" dirty="0"/>
              <a:t> und den </a:t>
            </a:r>
            <a:r>
              <a:rPr lang="en-US" altLang="de-DE" dirty="0" err="1"/>
              <a:t>Grundlagen</a:t>
            </a:r>
            <a:r>
              <a:rPr lang="en-US" altLang="de-DE" dirty="0"/>
              <a:t> von </a:t>
            </a:r>
            <a:r>
              <a:rPr lang="en-US" altLang="de-DE" dirty="0" err="1"/>
              <a:t>Computersystemen</a:t>
            </a:r>
            <a:endParaRPr lang="en-US" altLang="de-DE" dirty="0"/>
          </a:p>
          <a:p>
            <a:endParaRPr lang="en-US" altLang="de-DE" dirty="0"/>
          </a:p>
          <a:p>
            <a:endParaRPr lang="en-US" altLang="de-DE" u="sng" dirty="0"/>
          </a:p>
          <a:p>
            <a:r>
              <a:rPr lang="en-US" altLang="de-DE" u="sng" dirty="0"/>
              <a:t>Software engineering</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a:t>
            </a:r>
            <a:r>
              <a:rPr lang="en-US" altLang="de-DE" dirty="0" err="1"/>
              <a:t>praktischen</a:t>
            </a:r>
            <a:r>
              <a:rPr lang="en-US" altLang="de-DE" dirty="0"/>
              <a:t> </a:t>
            </a:r>
            <a:r>
              <a:rPr lang="en-US" altLang="de-DE" dirty="0" err="1"/>
              <a:t>Themen</a:t>
            </a:r>
            <a:r>
              <a:rPr lang="en-US" altLang="de-DE" dirty="0"/>
              <a:t> der </a:t>
            </a:r>
            <a:r>
              <a:rPr lang="en-US" altLang="de-DE" dirty="0" err="1"/>
              <a:t>Entwicklung</a:t>
            </a:r>
            <a:r>
              <a:rPr lang="en-US" altLang="de-DE" dirty="0"/>
              <a:t> und </a:t>
            </a:r>
            <a:r>
              <a:rPr lang="en-US" altLang="de-DE" dirty="0" err="1"/>
              <a:t>Auslieferung</a:t>
            </a:r>
            <a:r>
              <a:rPr lang="en-US" altLang="de-DE" dirty="0"/>
              <a:t> “</a:t>
            </a:r>
            <a:r>
              <a:rPr lang="en-US" altLang="de-DE" dirty="0" err="1"/>
              <a:t>guter</a:t>
            </a:r>
            <a:r>
              <a:rPr lang="en-US" altLang="de-DE" dirty="0"/>
              <a:t>” Software</a:t>
            </a:r>
          </a:p>
          <a:p>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12</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Warum Software Engineering?</a:t>
            </a:r>
          </a:p>
        </p:txBody>
      </p:sp>
      <p:sp>
        <p:nvSpPr>
          <p:cNvPr id="3" name="Inhaltsplatzhalter 2"/>
          <p:cNvSpPr>
            <a:spLocks noGrp="1"/>
          </p:cNvSpPr>
          <p:nvPr>
            <p:ph idx="1"/>
          </p:nvPr>
        </p:nvSpPr>
        <p:spPr/>
        <p:txBody>
          <a:bodyPr>
            <a:normAutofit lnSpcReduction="10000"/>
          </a:bodyPr>
          <a:lstStyle/>
          <a:p>
            <a:pPr marL="0" indent="0">
              <a:buNone/>
            </a:pPr>
            <a:r>
              <a:rPr lang="de-DE" dirty="0"/>
              <a:t>Naive Sicht:</a:t>
            </a:r>
          </a:p>
          <a:p>
            <a:pPr marL="0" indent="0">
              <a:buNone/>
            </a:pPr>
            <a:r>
              <a:rPr lang="de-DE" dirty="0"/>
              <a:t>	Problemspezifikation 		Finales Programm</a:t>
            </a:r>
          </a:p>
          <a:p>
            <a:pPr marL="0" indent="0">
              <a:buNone/>
            </a:pPr>
            <a:r>
              <a:rPr lang="de-DE" dirty="0"/>
              <a:t>Aber:</a:t>
            </a:r>
          </a:p>
          <a:p>
            <a:pPr lvl="1"/>
            <a:r>
              <a:rPr lang="de-DE" dirty="0"/>
              <a:t>Woher kommt die </a:t>
            </a:r>
            <a:r>
              <a:rPr lang="de-DE" dirty="0">
                <a:solidFill>
                  <a:srgbClr val="FF0000"/>
                </a:solidFill>
              </a:rPr>
              <a:t>Spezifikation</a:t>
            </a:r>
            <a:r>
              <a:rPr lang="de-DE" dirty="0"/>
              <a:t>?</a:t>
            </a:r>
          </a:p>
          <a:p>
            <a:pPr lvl="1"/>
            <a:r>
              <a:rPr lang="de-DE" dirty="0"/>
              <a:t>Wie korrespondiert die Spezifikation zu den </a:t>
            </a:r>
            <a:r>
              <a:rPr lang="de-DE" dirty="0">
                <a:solidFill>
                  <a:srgbClr val="FF0000"/>
                </a:solidFill>
              </a:rPr>
              <a:t>Nutzeranforderungen</a:t>
            </a:r>
            <a:r>
              <a:rPr lang="de-DE" dirty="0"/>
              <a:t>?</a:t>
            </a:r>
          </a:p>
          <a:p>
            <a:pPr lvl="1"/>
            <a:r>
              <a:rPr lang="de-DE" dirty="0"/>
              <a:t>Wie entscheidet man, wie das Programm </a:t>
            </a:r>
            <a:r>
              <a:rPr lang="de-DE" dirty="0">
                <a:solidFill>
                  <a:srgbClr val="FF0000"/>
                </a:solidFill>
              </a:rPr>
              <a:t>strukturiert</a:t>
            </a:r>
            <a:r>
              <a:rPr lang="de-DE" dirty="0"/>
              <a:t> wird?</a:t>
            </a:r>
          </a:p>
          <a:p>
            <a:pPr lvl="1"/>
            <a:r>
              <a:rPr lang="de-DE" dirty="0"/>
              <a:t>Wie weiß man, dass das Programm </a:t>
            </a:r>
            <a:r>
              <a:rPr lang="de-DE" dirty="0">
                <a:solidFill>
                  <a:srgbClr val="FF0000"/>
                </a:solidFill>
              </a:rPr>
              <a:t>tatsächlich den Spezifikationen entspricht</a:t>
            </a:r>
            <a:r>
              <a:rPr lang="de-DE" dirty="0"/>
              <a:t>?</a:t>
            </a:r>
          </a:p>
          <a:p>
            <a:pPr lvl="1"/>
            <a:r>
              <a:rPr lang="de-DE" dirty="0"/>
              <a:t>Wie weiß man, dass das Programm immer </a:t>
            </a:r>
            <a:r>
              <a:rPr lang="de-DE" dirty="0">
                <a:solidFill>
                  <a:srgbClr val="FF0000"/>
                </a:solidFill>
              </a:rPr>
              <a:t>korrekt arbeitet</a:t>
            </a:r>
            <a:r>
              <a:rPr lang="de-DE" dirty="0"/>
              <a:t>?</a:t>
            </a:r>
          </a:p>
          <a:p>
            <a:pPr lvl="1"/>
            <a:r>
              <a:rPr lang="de-DE" dirty="0"/>
              <a:t>Was macht man, wenn die Nutzeranforderungen </a:t>
            </a:r>
            <a:r>
              <a:rPr lang="de-DE" dirty="0">
                <a:solidFill>
                  <a:srgbClr val="FF0000"/>
                </a:solidFill>
              </a:rPr>
              <a:t>sich ändern</a:t>
            </a:r>
            <a:r>
              <a:rPr lang="de-DE" dirty="0"/>
              <a:t>?</a:t>
            </a:r>
          </a:p>
          <a:p>
            <a:pPr lvl="1"/>
            <a:r>
              <a:rPr lang="de-DE" dirty="0"/>
              <a:t>Wie </a:t>
            </a:r>
            <a:r>
              <a:rPr lang="de-DE" dirty="0">
                <a:solidFill>
                  <a:srgbClr val="FF0000"/>
                </a:solidFill>
              </a:rPr>
              <a:t>teilt man Aufgaben auf</a:t>
            </a:r>
            <a:r>
              <a:rPr lang="de-DE" dirty="0"/>
              <a:t>, falls man mehr als ein 1-Personen Team hat?</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13</a:t>
            </a:fld>
            <a:endParaRPr lang="de-DE"/>
          </a:p>
        </p:txBody>
      </p:sp>
      <p:sp>
        <p:nvSpPr>
          <p:cNvPr id="7" name="Pfeil nach rechts 6"/>
          <p:cNvSpPr/>
          <p:nvPr/>
        </p:nvSpPr>
        <p:spPr>
          <a:xfrm>
            <a:off x="6168008" y="2105512"/>
            <a:ext cx="1080120" cy="3600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290326" y="1700808"/>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Gründe</a:t>
            </a:r>
            <a:r>
              <a:rPr lang="en-US" dirty="0"/>
              <a:t> </a:t>
            </a:r>
            <a:r>
              <a:rPr lang="en-US" dirty="0" err="1"/>
              <a:t>zur</a:t>
            </a:r>
            <a:r>
              <a:rPr lang="en-US" dirty="0"/>
              <a:t> </a:t>
            </a:r>
            <a:r>
              <a:rPr lang="en-US" dirty="0" err="1"/>
              <a:t>Entstehung</a:t>
            </a:r>
            <a:r>
              <a:rPr lang="en-US" dirty="0"/>
              <a:t>: </a:t>
            </a:r>
            <a:r>
              <a:rPr lang="en-US" dirty="0" err="1"/>
              <a:t>Softwarekrise</a:t>
            </a:r>
            <a:endParaRPr lang="en-US" dirty="0"/>
          </a:p>
        </p:txBody>
      </p:sp>
      <p:sp>
        <p:nvSpPr>
          <p:cNvPr id="5" name="Inhaltsplatzhalter 4"/>
          <p:cNvSpPr>
            <a:spLocks noGrp="1"/>
          </p:cNvSpPr>
          <p:nvPr>
            <p:ph idx="1"/>
          </p:nvPr>
        </p:nvSpPr>
        <p:spPr/>
        <p:txBody>
          <a:bodyPr>
            <a:normAutofit fontScale="77500" lnSpcReduction="20000"/>
          </a:bodyPr>
          <a:lstStyle/>
          <a:p>
            <a:r>
              <a:rPr lang="en-US" sz="3700" dirty="0" err="1"/>
              <a:t>Kosten</a:t>
            </a:r>
            <a:r>
              <a:rPr lang="en-US" sz="3700" dirty="0"/>
              <a:t> </a:t>
            </a:r>
            <a:r>
              <a:rPr lang="en-US" sz="3700" dirty="0" err="1"/>
              <a:t>für</a:t>
            </a:r>
            <a:r>
              <a:rPr lang="en-US" sz="3700" dirty="0"/>
              <a:t> Software </a:t>
            </a:r>
            <a:r>
              <a:rPr lang="en-US" sz="3700" dirty="0" err="1"/>
              <a:t>überstiegen</a:t>
            </a:r>
            <a:r>
              <a:rPr lang="en-US" sz="3700" dirty="0"/>
              <a:t> </a:t>
            </a:r>
            <a:r>
              <a:rPr lang="en-US" sz="3700" dirty="0" err="1"/>
              <a:t>Kosten</a:t>
            </a:r>
            <a:r>
              <a:rPr lang="en-US" sz="3700" dirty="0"/>
              <a:t> </a:t>
            </a:r>
            <a:r>
              <a:rPr lang="en-US" sz="3700" dirty="0" err="1"/>
              <a:t>für</a:t>
            </a:r>
            <a:r>
              <a:rPr lang="en-US" sz="3700" dirty="0"/>
              <a:t> Hardware</a:t>
            </a:r>
          </a:p>
          <a:p>
            <a:r>
              <a:rPr lang="en-US" sz="3700" dirty="0" err="1"/>
              <a:t>Nur</a:t>
            </a:r>
            <a:r>
              <a:rPr lang="en-US" sz="3700" dirty="0"/>
              <a:t> 34% der </a:t>
            </a:r>
            <a:r>
              <a:rPr lang="en-US" sz="3700" dirty="0" err="1"/>
              <a:t>Softwareprojekte</a:t>
            </a:r>
            <a:r>
              <a:rPr lang="en-US" sz="3700" dirty="0"/>
              <a:t> </a:t>
            </a:r>
            <a:r>
              <a:rPr lang="en-US" sz="3700" dirty="0" err="1"/>
              <a:t>erfolgreich</a:t>
            </a:r>
            <a:r>
              <a:rPr lang="en-US" sz="3700" dirty="0"/>
              <a:t> </a:t>
            </a:r>
            <a:r>
              <a:rPr lang="en-US" sz="3700" dirty="0" err="1"/>
              <a:t>abgeschlossen</a:t>
            </a:r>
            <a:endParaRPr lang="en-US" sz="3700" dirty="0"/>
          </a:p>
          <a:p>
            <a:r>
              <a:rPr lang="en-US" sz="3700" dirty="0" err="1"/>
              <a:t>Während</a:t>
            </a:r>
            <a:r>
              <a:rPr lang="en-US" sz="3700" dirty="0"/>
              <a:t> der NATO Software Engineering </a:t>
            </a:r>
            <a:r>
              <a:rPr lang="en-US" sz="3700" dirty="0" err="1"/>
              <a:t>Konferenz</a:t>
            </a:r>
            <a:r>
              <a:rPr lang="en-US" sz="3700" dirty="0"/>
              <a:t> 1968 </a:t>
            </a:r>
            <a:r>
              <a:rPr lang="en-US" sz="3700" dirty="0" err="1"/>
              <a:t>geprägt</a:t>
            </a:r>
            <a:endParaRPr lang="en-US" sz="3700" dirty="0"/>
          </a:p>
          <a:p>
            <a:pPr marL="0" indent="0">
              <a:buNone/>
            </a:pPr>
            <a:endParaRPr lang="en-US" dirty="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err="1"/>
              <a:t>Beispiele</a:t>
            </a:r>
            <a:r>
              <a:rPr lang="en-GB" dirty="0"/>
              <a:t> </a:t>
            </a:r>
            <a:r>
              <a:rPr lang="en-GB" dirty="0" err="1"/>
              <a:t>gescheiterte</a:t>
            </a:r>
            <a:r>
              <a:rPr lang="en-GB" dirty="0"/>
              <a:t> </a:t>
            </a:r>
            <a:r>
              <a:rPr lang="en-GB" dirty="0" err="1"/>
              <a:t>Projekte</a:t>
            </a:r>
            <a:r>
              <a:rPr lang="en-GB" dirty="0"/>
              <a:t>: Ariane 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4. </a:t>
            </a:r>
            <a:r>
              <a:rPr lang="en-GB" dirty="0" err="1"/>
              <a:t>Juni</a:t>
            </a:r>
            <a:r>
              <a:rPr lang="en-GB" dirty="0"/>
              <a:t>, 1996</a:t>
            </a:r>
          </a:p>
          <a:p>
            <a:pPr lvl="0">
              <a:buSzPct val="45000"/>
              <a:buFont typeface="StarSymbol"/>
              <a:buChar char="●"/>
            </a:pPr>
            <a:r>
              <a:rPr lang="en-GB" dirty="0" err="1"/>
              <a:t>Selbstzerstörung</a:t>
            </a:r>
            <a:r>
              <a:rPr lang="en-GB" dirty="0"/>
              <a:t> </a:t>
            </a:r>
            <a:r>
              <a:rPr lang="en-GB" dirty="0" err="1"/>
              <a:t>nach</a:t>
            </a:r>
            <a:r>
              <a:rPr lang="en-GB" dirty="0"/>
              <a:t> 39 </a:t>
            </a:r>
            <a:r>
              <a:rPr lang="en-GB" dirty="0" err="1"/>
              <a:t>Sekunden</a:t>
            </a:r>
            <a:endParaRPr lang="en-GB" dirty="0"/>
          </a:p>
          <a:p>
            <a:pPr lvl="0">
              <a:buSzPct val="45000"/>
              <a:buFont typeface="StarSymbol"/>
              <a:buChar char="●"/>
            </a:pPr>
            <a:r>
              <a:rPr lang="en-GB" dirty="0"/>
              <a:t>~ 500 million US-$ </a:t>
            </a:r>
            <a:r>
              <a:rPr lang="en-GB" dirty="0" err="1"/>
              <a:t>Schaden</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15</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en-US" sz="3200" dirty="0" err="1"/>
              <a:t>Medizinische</a:t>
            </a:r>
            <a:r>
              <a:rPr lang="en-US" sz="3200" dirty="0"/>
              <a:t> </a:t>
            </a:r>
            <a:r>
              <a:rPr lang="en-US" sz="3200" dirty="0" err="1" smtClean="0"/>
              <a:t>Strahlentherapie</a:t>
            </a:r>
            <a:endParaRPr lang="en-US" sz="3200" dirty="0"/>
          </a:p>
          <a:p>
            <a:pPr>
              <a:buSzPct val="60000"/>
            </a:pPr>
            <a:r>
              <a:rPr lang="en-US" sz="3200" dirty="0" err="1"/>
              <a:t>Durch</a:t>
            </a:r>
            <a:r>
              <a:rPr lang="en-US" sz="3200" dirty="0"/>
              <a:t> SW-</a:t>
            </a:r>
            <a:r>
              <a:rPr lang="en-US" sz="3200" dirty="0" err="1"/>
              <a:t>Fehler</a:t>
            </a:r>
            <a:r>
              <a:rPr lang="en-US" sz="3200" dirty="0"/>
              <a:t> </a:t>
            </a:r>
            <a:r>
              <a:rPr lang="en-US" sz="3200" dirty="0" err="1"/>
              <a:t>zu</a:t>
            </a:r>
            <a:r>
              <a:rPr lang="en-US" sz="3200" dirty="0"/>
              <a:t> </a:t>
            </a:r>
            <a:r>
              <a:rPr lang="en-US" sz="3200" dirty="0" err="1"/>
              <a:t>hohe</a:t>
            </a:r>
            <a:r>
              <a:rPr lang="en-US" sz="3200" dirty="0"/>
              <a:t> </a:t>
            </a:r>
            <a:r>
              <a:rPr lang="en-US" sz="3200" dirty="0" err="1"/>
              <a:t>Strahlendosis</a:t>
            </a:r>
            <a:r>
              <a:rPr lang="en-US" sz="3200" dirty="0"/>
              <a:t>, </a:t>
            </a:r>
            <a:r>
              <a:rPr lang="en-US" sz="3200" dirty="0" err="1" smtClean="0"/>
              <a:t>mehrere</a:t>
            </a:r>
            <a:r>
              <a:rPr lang="en-US" sz="3200" dirty="0" smtClean="0"/>
              <a:t> </a:t>
            </a:r>
            <a:r>
              <a:rPr lang="en-US" sz="3200" dirty="0"/>
              <a:t>Tote</a:t>
            </a:r>
          </a:p>
          <a:p>
            <a:pPr>
              <a:buSzPct val="60000"/>
            </a:pPr>
            <a:r>
              <a:rPr lang="en-US" sz="3200" dirty="0" err="1"/>
              <a:t>Ein</a:t>
            </a:r>
            <a:r>
              <a:rPr lang="en-US" sz="3200" dirty="0"/>
              <a:t> </a:t>
            </a:r>
            <a:r>
              <a:rPr lang="en-US" sz="3200" dirty="0" err="1"/>
              <a:t>ein</a:t>
            </a:r>
            <a:r>
              <a:rPr lang="de-DE" sz="3200" dirty="0" err="1"/>
              <a:t>ziger</a:t>
            </a:r>
            <a:r>
              <a:rPr lang="de-DE" sz="3200" dirty="0"/>
              <a:t> Entwickler schrieb Software und benutzte vorhandene </a:t>
            </a:r>
            <a:r>
              <a:rPr lang="de-DE" sz="3200" dirty="0" smtClean="0"/>
              <a:t>Komponenten der Vorgänger, hatte aber wenig Erfahrung in diesem Bereich</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16</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a:t>
            </a:r>
            <a:r>
              <a:rPr lang="en-GB" sz="1270" dirty="0" smtClean="0">
                <a:latin typeface="Ubuntu" pitchFamily="18"/>
                <a:ea typeface="Droid Sans Fallback" pitchFamily="2"/>
                <a:cs typeface="FreeSans" pitchFamily="2"/>
                <a:hlinkClick r:id="rId3"/>
              </a:rPr>
              <a:t>cr4.globalspec.com/blogentry/19025/Failure-of-the-Therac-25-Medical-Linear-Accelerator</a:t>
            </a:r>
          </a:p>
          <a:p>
            <a:pPr hangingPunct="0"/>
            <a:r>
              <a:rPr lang="en-US" sz="1400" dirty="0">
                <a:hlinkClick r:id="rId4"/>
              </a:rPr>
              <a:t>https://hackaday.com/2015/10/26/killed-by-a-machine-the-therac-25/</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5">
            <a:lum/>
            <a:alphaModFix/>
          </a:blip>
          <a:srcRect/>
          <a:stretch>
            <a:fillRect/>
          </a:stretch>
        </p:blipFill>
        <p:spPr>
          <a:xfrm>
            <a:off x="7464152" y="4285378"/>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err="1"/>
              <a:t>Während</a:t>
            </a:r>
            <a:r>
              <a:rPr lang="en-GB" dirty="0"/>
              <a:t> der </a:t>
            </a:r>
            <a:r>
              <a:rPr lang="en-GB" dirty="0" err="1"/>
              <a:t>Mondlandung</a:t>
            </a:r>
            <a:r>
              <a:rPr lang="en-GB" dirty="0"/>
              <a:t>:</a:t>
            </a:r>
          </a:p>
          <a:p>
            <a:pPr lvl="0">
              <a:buSzPct val="45000"/>
              <a:buFont typeface="StarSymbol"/>
              <a:buChar char="●"/>
            </a:pPr>
            <a:r>
              <a:rPr lang="en-GB" dirty="0" err="1"/>
              <a:t>Unerwartete</a:t>
            </a:r>
            <a:r>
              <a:rPr lang="en-GB" dirty="0"/>
              <a:t> “executive overflow” Alarms</a:t>
            </a:r>
          </a:p>
          <a:p>
            <a:pPr lvl="1">
              <a:buSzPct val="45000"/>
              <a:buFont typeface="StarSymbol"/>
              <a:buChar char="●"/>
            </a:pPr>
            <a:r>
              <a:rPr lang="en-GB" dirty="0"/>
              <a:t>13% der </a:t>
            </a:r>
            <a:r>
              <a:rPr lang="en-GB" dirty="0" err="1"/>
              <a:t>Computerressourcen</a:t>
            </a:r>
            <a:r>
              <a:rPr lang="en-GB" dirty="0"/>
              <a:t> </a:t>
            </a:r>
            <a:r>
              <a:rPr lang="en-GB" dirty="0" err="1"/>
              <a:t>wurden</a:t>
            </a:r>
            <a:r>
              <a:rPr lang="en-GB" dirty="0"/>
              <a:t> </a:t>
            </a:r>
            <a:r>
              <a:rPr lang="en-GB" dirty="0" err="1"/>
              <a:t>durch</a:t>
            </a:r>
            <a:r>
              <a:rPr lang="en-GB" dirty="0"/>
              <a:t> </a:t>
            </a:r>
            <a:r>
              <a:rPr lang="en-GB" dirty="0" err="1"/>
              <a:t>einen</a:t>
            </a:r>
            <a:r>
              <a:rPr lang="en-GB" dirty="0"/>
              <a:t> </a:t>
            </a:r>
            <a:r>
              <a:rPr lang="en-GB" dirty="0" err="1"/>
              <a:t>Fehler</a:t>
            </a:r>
            <a:r>
              <a:rPr lang="en-GB" dirty="0"/>
              <a:t> </a:t>
            </a:r>
            <a:r>
              <a:rPr lang="en-GB" dirty="0" err="1"/>
              <a:t>im</a:t>
            </a:r>
            <a:r>
              <a:rPr lang="en-GB" dirty="0"/>
              <a:t> Radar </a:t>
            </a:r>
            <a:r>
              <a:rPr lang="en-GB" dirty="0" err="1"/>
              <a:t>verbraucht</a:t>
            </a:r>
            <a:r>
              <a:rPr lang="en-GB" dirty="0"/>
              <a:t> (5x Alarm + </a:t>
            </a:r>
            <a:r>
              <a:rPr lang="en-GB" dirty="0" err="1"/>
              <a:t>Neustart</a:t>
            </a:r>
            <a:r>
              <a:rPr lang="en-GB" dirty="0"/>
              <a:t> der Software)</a:t>
            </a:r>
          </a:p>
        </p:txBody>
      </p:sp>
      <p:sp>
        <p:nvSpPr>
          <p:cNvPr id="8" name="Foliennummernplatzhalter 3"/>
          <p:cNvSpPr>
            <a:spLocks noGrp="1"/>
          </p:cNvSpPr>
          <p:nvPr>
            <p:ph type="sldNum" sz="quarter" idx="12"/>
          </p:nvPr>
        </p:nvSpPr>
        <p:spPr/>
        <p:txBody>
          <a:bodyPr/>
          <a:lstStyle/>
          <a:p>
            <a:pPr lvl="0"/>
            <a:fld id="{93E68426-E229-4A7D-B864-E76F68960BD4}" type="slidenum">
              <a:t>17</a:t>
            </a:fld>
            <a:endParaRPr lang="en-GB"/>
          </a:p>
        </p:txBody>
      </p:sp>
      <p:pic>
        <p:nvPicPr>
          <p:cNvPr id="4" name="Grafik 3"/>
          <p:cNvPicPr>
            <a:picLocks noChangeAspect="1"/>
          </p:cNvPicPr>
          <p:nvPr/>
        </p:nvPicPr>
        <p:blipFill>
          <a:blip r:embed="rId3">
            <a:lum/>
            <a:alphaModFix/>
          </a:blip>
          <a:srcRect/>
          <a:stretch>
            <a:fillRect/>
          </a:stretch>
        </p:blipFill>
        <p:spPr>
          <a:xfrm>
            <a:off x="4771307" y="3874402"/>
            <a:ext cx="2945492" cy="2650942"/>
          </a:xfrm>
          <a:prstGeom prst="rect">
            <a:avLst/>
          </a:prstGeom>
          <a:noFill/>
          <a:ln>
            <a:noFill/>
          </a:ln>
        </p:spPr>
      </p:pic>
      <p:sp>
        <p:nvSpPr>
          <p:cNvPr id="5" name="Textfeld 4"/>
          <p:cNvSpPr txBox="1"/>
          <p:nvPr/>
        </p:nvSpPr>
        <p:spPr>
          <a:xfrm>
            <a:off x="3436025" y="649890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a:t>Erste US Venus Sonde</a:t>
            </a:r>
          </a:p>
          <a:p>
            <a:pPr lvl="0">
              <a:buSzPct val="45000"/>
              <a:buFont typeface="StarSymbol"/>
              <a:buChar char="●"/>
            </a:pPr>
            <a:r>
              <a:rPr lang="de-DE" dirty="0" smtClean="0"/>
              <a:t>Rakete </a:t>
            </a:r>
            <a:r>
              <a:rPr lang="de-DE" dirty="0"/>
              <a:t>zerstörte sich 295s nach Start selber aufgrund eines HW+SW </a:t>
            </a:r>
            <a:r>
              <a:rPr lang="de-DE" dirty="0" smtClean="0"/>
              <a:t>Bugs</a:t>
            </a:r>
          </a:p>
          <a:p>
            <a:pPr lvl="0">
              <a:buSzPct val="45000"/>
              <a:buFont typeface="StarSymbol"/>
              <a:buChar char="●"/>
            </a:pPr>
            <a:r>
              <a:rPr lang="en-US" dirty="0">
                <a:hlinkClick r:id="rId3"/>
              </a:rPr>
              <a:t>https://www.edn.com/electronics-blogs/edn-moments/4418667/Mariner-1-destroyed-due-to-code-error--July-22--</a:t>
            </a:r>
            <a:r>
              <a:rPr lang="en-US" dirty="0" smtClean="0">
                <a:hlinkClick r:id="rId3"/>
              </a:rPr>
              <a:t>1962</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18</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http://nssdc.gsfc.nasa.gov/nmc/spacecraftDisplay.do?id=MARIN1</a:t>
            </a:r>
          </a:p>
        </p:txBody>
      </p:sp>
      <p:pic>
        <p:nvPicPr>
          <p:cNvPr id="5" name="Grafik 4"/>
          <p:cNvPicPr>
            <a:picLocks noChangeAspect="1"/>
          </p:cNvPicPr>
          <p:nvPr/>
        </p:nvPicPr>
        <p:blipFill>
          <a:blip r:embed="rId5">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a:t>Erster “Computervirus” – per Zufall</a:t>
            </a:r>
          </a:p>
          <a:p>
            <a:pPr lvl="0">
              <a:buSzPct val="45000"/>
              <a:buFont typeface="StarSymbol"/>
              <a:buChar char="●"/>
            </a:pPr>
            <a:r>
              <a:rPr lang="de-DE" dirty="0"/>
              <a:t>Entworfen als ein Forschungswerkzeug zum Zählen der Computer im Internet (1989)</a:t>
            </a:r>
          </a:p>
          <a:p>
            <a:pPr lvl="0">
              <a:buSzPct val="45000"/>
              <a:buFont typeface="StarSymbol"/>
              <a:buChar char="●"/>
            </a:pPr>
            <a:r>
              <a:rPr lang="de-DE" dirty="0"/>
              <a:t>Durch Bug verbreitete er sich selber</a:t>
            </a:r>
          </a:p>
          <a:p>
            <a:pPr lvl="1">
              <a:buSzPct val="45000"/>
              <a:buFont typeface="StarSymbol"/>
              <a:buChar char="●"/>
            </a:pPr>
            <a:r>
              <a:rPr lang="de-DE" dirty="0"/>
              <a:t>10% des Internetverkehrs </a:t>
            </a:r>
          </a:p>
          <a:p>
            <a:pPr lvl="1">
              <a:buSzPct val="45000"/>
              <a:buFont typeface="StarSymbol"/>
              <a:buChar char="●"/>
            </a:pPr>
            <a:r>
              <a:rPr lang="de-DE" dirty="0"/>
              <a:t>Ein PC konnte mehrmals infiziert werden</a:t>
            </a:r>
          </a:p>
          <a:p>
            <a:pPr>
              <a:buSzPct val="45000"/>
              <a:buFont typeface="StarSymbol"/>
              <a:buChar char="●"/>
            </a:pPr>
            <a:r>
              <a:rPr lang="de-DE" dirty="0"/>
              <a:t>10k-10.000k$ </a:t>
            </a:r>
            <a:r>
              <a:rPr lang="de-DE" dirty="0" smtClean="0"/>
              <a:t>Schaden</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19</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7945788" y="2888365"/>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Organisatorisches</a:t>
            </a:r>
            <a:r>
              <a:rPr lang="en-US" dirty="0"/>
              <a:t>: </a:t>
            </a:r>
            <a:r>
              <a:rPr lang="en-US" dirty="0" err="1"/>
              <a:t>Übersicht</a:t>
            </a:r>
            <a:endParaRPr lang="en-US" dirty="0"/>
          </a:p>
        </p:txBody>
      </p:sp>
      <p:sp>
        <p:nvSpPr>
          <p:cNvPr id="6" name="Inhaltsplatzhalter 5"/>
          <p:cNvSpPr>
            <a:spLocks noGrp="1"/>
          </p:cNvSpPr>
          <p:nvPr>
            <p:ph idx="1"/>
          </p:nvPr>
        </p:nvSpPr>
        <p:spPr/>
        <p:txBody>
          <a:bodyPr/>
          <a:lstStyle/>
          <a:p>
            <a:r>
              <a:rPr lang="en-US" dirty="0" err="1"/>
              <a:t>Durchführung</a:t>
            </a:r>
            <a:r>
              <a:rPr lang="en-US" dirty="0"/>
              <a:t>:</a:t>
            </a:r>
          </a:p>
          <a:p>
            <a:pPr lvl="1"/>
            <a:r>
              <a:rPr lang="en-US" dirty="0" err="1"/>
              <a:t>Vorlesung</a:t>
            </a:r>
            <a:r>
              <a:rPr lang="en-US" dirty="0"/>
              <a:t>: Prof. Dr.-</a:t>
            </a:r>
            <a:r>
              <a:rPr lang="en-US" dirty="0" err="1"/>
              <a:t>Ing</a:t>
            </a:r>
            <a:r>
              <a:rPr lang="en-US" dirty="0"/>
              <a:t>. </a:t>
            </a:r>
            <a:r>
              <a:rPr lang="en-US" dirty="0" smtClean="0"/>
              <a:t>Janet </a:t>
            </a:r>
            <a:r>
              <a:rPr lang="en-US" dirty="0"/>
              <a:t>Siegmund</a:t>
            </a:r>
          </a:p>
          <a:p>
            <a:pPr lvl="1"/>
            <a:r>
              <a:rPr lang="en-US" dirty="0" err="1"/>
              <a:t>Übung</a:t>
            </a:r>
            <a:r>
              <a:rPr lang="en-US" dirty="0"/>
              <a:t>: </a:t>
            </a:r>
            <a:r>
              <a:rPr lang="de-DE" dirty="0" err="1" smtClean="0"/>
              <a:t>Shadi</a:t>
            </a:r>
            <a:r>
              <a:rPr lang="de-DE" dirty="0" smtClean="0"/>
              <a:t> Saleh</a:t>
            </a:r>
            <a:endParaRPr lang="de-DE" dirty="0"/>
          </a:p>
          <a:p>
            <a:endParaRPr lang="en-US" dirty="0"/>
          </a:p>
          <a:p>
            <a:r>
              <a:rPr lang="en-US" dirty="0" err="1"/>
              <a:t>Webseiten</a:t>
            </a:r>
            <a:r>
              <a:rPr lang="en-US" dirty="0"/>
              <a:t> </a:t>
            </a:r>
            <a:r>
              <a:rPr lang="en-US" dirty="0" err="1"/>
              <a:t>im</a:t>
            </a:r>
            <a:r>
              <a:rPr lang="en-US" dirty="0"/>
              <a:t> </a:t>
            </a:r>
            <a:r>
              <a:rPr lang="en-US" dirty="0" smtClean="0"/>
              <a:t>OPAL</a:t>
            </a:r>
            <a:endParaRPr lang="en-US" dirty="0"/>
          </a:p>
          <a:p>
            <a:pPr lvl="1"/>
            <a:r>
              <a:rPr lang="en-US" dirty="0" err="1"/>
              <a:t>Folien</a:t>
            </a:r>
            <a:r>
              <a:rPr lang="en-US" dirty="0"/>
              <a:t> </a:t>
            </a:r>
            <a:r>
              <a:rPr lang="en-US" dirty="0" err="1"/>
              <a:t>als</a:t>
            </a:r>
            <a:r>
              <a:rPr lang="en-US" dirty="0"/>
              <a:t> </a:t>
            </a:r>
            <a:r>
              <a:rPr lang="en-US" dirty="0" err="1"/>
              <a:t>Skript</a:t>
            </a:r>
            <a:r>
              <a:rPr lang="en-US" dirty="0"/>
              <a:t> </a:t>
            </a:r>
            <a:r>
              <a:rPr lang="en-US" dirty="0" err="1"/>
              <a:t>mit</a:t>
            </a:r>
            <a:r>
              <a:rPr lang="en-US" dirty="0"/>
              <a:t> PW: </a:t>
            </a:r>
            <a:r>
              <a:rPr lang="de-DE" dirty="0"/>
              <a:t>Intelli_1819_SE</a:t>
            </a:r>
            <a:endParaRPr lang="en-US" dirty="0"/>
          </a:p>
          <a:p>
            <a:pPr lvl="1"/>
            <a:r>
              <a:rPr lang="de-DE" dirty="0"/>
              <a:t>Übung</a:t>
            </a:r>
            <a:r>
              <a:rPr lang="en-US" dirty="0"/>
              <a:t>: </a:t>
            </a:r>
            <a:r>
              <a:rPr lang="en-US" dirty="0" err="1"/>
              <a:t>Übungsrelevante</a:t>
            </a:r>
            <a:r>
              <a:rPr lang="en-US" dirty="0"/>
              <a:t> </a:t>
            </a:r>
            <a:r>
              <a:rPr lang="en-US" dirty="0" err="1"/>
              <a:t>Daten</a:t>
            </a:r>
            <a:r>
              <a:rPr lang="en-US" dirty="0"/>
              <a:t> (</a:t>
            </a:r>
            <a:r>
              <a:rPr lang="en-US" dirty="0" err="1"/>
              <a:t>Aufgaben</a:t>
            </a:r>
            <a:r>
              <a:rPr lang="en-US" dirty="0"/>
              <a:t>!) &amp; </a:t>
            </a:r>
            <a:r>
              <a:rPr lang="en-US" dirty="0" err="1"/>
              <a:t>Infos</a:t>
            </a:r>
            <a:endParaRPr lang="en-US" dirty="0"/>
          </a:p>
          <a:p>
            <a:pPr lvl="1"/>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1999 beim Anflug auf den Mars</a:t>
            </a:r>
          </a:p>
          <a:p>
            <a:pPr lvl="0">
              <a:buSzPct val="45000"/>
              <a:buFont typeface="StarSymbol"/>
              <a:buChar char="●"/>
            </a:pPr>
            <a:r>
              <a:rPr lang="de-DE" dirty="0"/>
              <a:t>~ 330 Millionen-US-$ Schaden</a:t>
            </a:r>
          </a:p>
          <a:p>
            <a:pPr lvl="0">
              <a:buSzPct val="45000"/>
              <a:buFont typeface="StarSymbol"/>
              <a:buChar char="●"/>
            </a:pPr>
            <a:r>
              <a:rPr lang="de-DE" dirty="0"/>
              <a:t>Grund: Einheitenfehler im Navi (metrisch vs. </a:t>
            </a:r>
            <a:r>
              <a:rPr lang="de-DE" dirty="0" smtClean="0"/>
              <a:t>imperial)</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20</a:t>
            </a:fld>
            <a:endParaRPr lang="en-GB"/>
          </a:p>
        </p:txBody>
      </p:sp>
      <p:pic>
        <p:nvPicPr>
          <p:cNvPr id="4" name="Grafik 3"/>
          <p:cNvPicPr>
            <a:picLocks noChangeAspect="1"/>
          </p:cNvPicPr>
          <p:nvPr/>
        </p:nvPicPr>
        <p:blipFill>
          <a:blip r:embed="rId3">
            <a:lum/>
            <a:alphaModFix/>
          </a:blip>
          <a:srcRect/>
          <a:stretch>
            <a:fillRect/>
          </a:stretch>
        </p:blipFill>
        <p:spPr>
          <a:xfrm>
            <a:off x="7968208" y="3560252"/>
            <a:ext cx="1959307" cy="2556243"/>
          </a:xfrm>
          <a:prstGeom prst="rect">
            <a:avLst/>
          </a:prstGeom>
          <a:noFill/>
          <a:ln>
            <a:noFill/>
          </a:ln>
        </p:spPr>
      </p:pic>
      <p:sp>
        <p:nvSpPr>
          <p:cNvPr id="5" name="Textfeld 4"/>
          <p:cNvSpPr txBox="1"/>
          <p:nvPr/>
        </p:nvSpPr>
        <p:spPr>
          <a:xfrm>
            <a:off x="4773557" y="626485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bei der Marslandung 1999</a:t>
            </a:r>
          </a:p>
          <a:p>
            <a:pPr lvl="0">
              <a:buSzPct val="45000"/>
              <a:buFont typeface="StarSymbol"/>
              <a:buChar char="●"/>
            </a:pPr>
            <a:r>
              <a:rPr lang="de-DE" dirty="0"/>
              <a:t>~ 330 Millionen-US-$ Schaden</a:t>
            </a:r>
          </a:p>
          <a:p>
            <a:pPr lvl="0">
              <a:buSzPct val="45000"/>
              <a:buFont typeface="StarSymbol"/>
              <a:buChar char="●"/>
            </a:pPr>
            <a:r>
              <a:rPr lang="de-DE" dirty="0"/>
              <a:t>Fehler in der Software interpretierte Vibrationen bei </a:t>
            </a:r>
            <a:r>
              <a:rPr lang="de-DE" dirty="0" smtClean="0"/>
              <a:t>dem Ausfahren der Landebeine als </a:t>
            </a:r>
            <a:r>
              <a:rPr lang="de-DE" dirty="0"/>
              <a:t>tatsächliche Landung und schaltete Triebwerke zu früh ab</a:t>
            </a:r>
          </a:p>
        </p:txBody>
      </p:sp>
      <p:sp>
        <p:nvSpPr>
          <p:cNvPr id="8" name="Foliennummernplatzhalter 3"/>
          <p:cNvSpPr>
            <a:spLocks noGrp="1"/>
          </p:cNvSpPr>
          <p:nvPr>
            <p:ph type="sldNum" sz="quarter" idx="12"/>
          </p:nvPr>
        </p:nvSpPr>
        <p:spPr/>
        <p:txBody>
          <a:bodyPr/>
          <a:lstStyle/>
          <a:p>
            <a:pPr lvl="0"/>
            <a:fld id="{ACA8E179-9E3F-401C-B06F-47498E4AC3A1}" type="slidenum">
              <a:t>21</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a:t>Fehler im Zielsuchsystem führte zum Verfehlen der abzufangenden Rakete und somit zum Tod von 28 Menschen während des Golfkriegs 1991</a:t>
            </a:r>
          </a:p>
          <a:p>
            <a:pPr lvl="0">
              <a:buSzPct val="45000"/>
              <a:buFont typeface="StarSymbol"/>
              <a:buChar char="●"/>
            </a:pPr>
            <a:r>
              <a:rPr lang="de-DE" dirty="0"/>
              <a:t>Grund: Fehlerhafte Zeitberechnung durch ungenaue arithmetische Berechnungen (Kommastellen wurden nach 24Bit abgeschnitten, was zu Ungenauigkeiten führte)</a:t>
            </a:r>
          </a:p>
        </p:txBody>
      </p:sp>
      <p:sp>
        <p:nvSpPr>
          <p:cNvPr id="8" name="Foliennummernplatzhalter 3"/>
          <p:cNvSpPr>
            <a:spLocks noGrp="1"/>
          </p:cNvSpPr>
          <p:nvPr>
            <p:ph type="sldNum" sz="quarter" idx="12"/>
          </p:nvPr>
        </p:nvSpPr>
        <p:spPr/>
        <p:txBody>
          <a:bodyPr/>
          <a:lstStyle/>
          <a:p>
            <a:pPr lvl="0"/>
            <a:fld id="{8BACE739-411E-43D9-B0CB-CEC2AC2D5AE8}" type="slidenum">
              <a:t>22</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kollabierte am 15.1.1990</a:t>
            </a:r>
          </a:p>
          <a:p>
            <a:pPr lvl="0">
              <a:buSzPct val="45000"/>
              <a:buFont typeface="StarSymbol"/>
              <a:buChar char="●"/>
            </a:pPr>
            <a:r>
              <a:rPr lang="de-DE" dirty="0"/>
              <a:t>11 h Ausfall, ~ 60 Millionen-US-$ </a:t>
            </a:r>
            <a:r>
              <a:rPr lang="de-DE" dirty="0" smtClean="0"/>
              <a:t>Schaden</a:t>
            </a:r>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r>
              <a:rPr lang="en-US" dirty="0">
                <a:hlinkClick r:id="rId3"/>
              </a:rPr>
              <a:t>http://www.phworld.org/history/attcrash.htm</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23</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http://www.att.com/gen/press-room?pid=6158&amp;cat=46&amp;u=484</a:t>
            </a:r>
          </a:p>
        </p:txBody>
      </p:sp>
      <p:pic>
        <p:nvPicPr>
          <p:cNvPr id="5" name="Grafik 4"/>
          <p:cNvPicPr>
            <a:picLocks noChangeAspect="1"/>
          </p:cNvPicPr>
          <p:nvPr/>
        </p:nvPicPr>
        <p:blipFill>
          <a:blip r:embed="rId5">
            <a:lum/>
            <a:alphaModFix/>
          </a:blip>
          <a:srcRect/>
          <a:stretch>
            <a:fillRect/>
          </a:stretch>
        </p:blipFill>
        <p:spPr>
          <a:xfrm>
            <a:off x="9480376" y="3793189"/>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2160187" y="3193024"/>
            <a:ext cx="5742384" cy="1200329"/>
          </a:xfrm>
          <a:prstGeom prst="rect">
            <a:avLst/>
          </a:prstGeom>
        </p:spPr>
        <p:txBody>
          <a:bodyPr wrap="square">
            <a:spAutoFit/>
          </a:bodyPr>
          <a:lstStyle/>
          <a:p>
            <a:r>
              <a:rPr lang="en-US" dirty="0"/>
              <a:t>"The fault was in the code" of the new software </a:t>
            </a:r>
            <a:r>
              <a:rPr lang="en-US" dirty="0" smtClean="0"/>
              <a:t>(routine update) that </a:t>
            </a:r>
            <a:r>
              <a:rPr lang="en-US" dirty="0"/>
              <a:t>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Flugkontrolle in LAX stürzte am 30.4.2014 ab</a:t>
            </a:r>
          </a:p>
          <a:p>
            <a:pPr lvl="0">
              <a:buSzPct val="45000"/>
              <a:buFont typeface="StarSymbol"/>
              <a:buChar char="●"/>
            </a:pPr>
            <a:r>
              <a:rPr lang="de-DE" dirty="0"/>
              <a:t>10 </a:t>
            </a:r>
            <a:r>
              <a:rPr lang="de-DE" dirty="0" err="1"/>
              <a:t>cancelled</a:t>
            </a:r>
            <a:r>
              <a:rPr lang="de-DE" dirty="0"/>
              <a:t> und 500 </a:t>
            </a:r>
            <a:r>
              <a:rPr lang="de-DE" dirty="0" err="1"/>
              <a:t>delayed</a:t>
            </a:r>
            <a:r>
              <a:rPr lang="de-DE" dirty="0"/>
              <a:t> Flüge</a:t>
            </a:r>
          </a:p>
          <a:p>
            <a:pPr lvl="0">
              <a:buSzPct val="45000"/>
              <a:buFont typeface="StarSymbol"/>
              <a:buChar char="●"/>
            </a:pPr>
            <a:r>
              <a:rPr lang="de-DE" dirty="0"/>
              <a:t>US-Spionageflugzeug verwirrte </a:t>
            </a:r>
            <a:r>
              <a:rPr lang="de-DE" dirty="0" smtClean="0"/>
              <a:t>Software</a:t>
            </a:r>
          </a:p>
          <a:p>
            <a:pPr lvl="0">
              <a:buSzPct val="45000"/>
              <a:buFont typeface="StarSymbol"/>
              <a:buChar char="●"/>
            </a:pPr>
            <a:r>
              <a:rPr lang="en-US" dirty="0">
                <a:hlinkClick r:id="rId3"/>
              </a:rPr>
              <a:t>https://www.theguardian.com/world/2014/may/06/u-2-spy-plane-crashes-los-angeles-air-traffic-control</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24</a:t>
            </a:fld>
            <a:endParaRPr lang="en-GB"/>
          </a:p>
        </p:txBody>
      </p:sp>
      <p:sp>
        <p:nvSpPr>
          <p:cNvPr id="4" name="Textfeld 3"/>
          <p:cNvSpPr txBox="1"/>
          <p:nvPr/>
        </p:nvSpPr>
        <p:spPr>
          <a:xfrm>
            <a:off x="6168008" y="657044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https://www.flickr.com/photos/usnavy/7261361906/</a:t>
            </a:r>
          </a:p>
        </p:txBody>
      </p:sp>
      <p:pic>
        <p:nvPicPr>
          <p:cNvPr id="5" name="Grafik 4"/>
          <p:cNvPicPr>
            <a:picLocks noChangeAspect="1"/>
          </p:cNvPicPr>
          <p:nvPr/>
        </p:nvPicPr>
        <p:blipFill>
          <a:blip r:embed="rId5">
            <a:lum/>
            <a:alphaModFix/>
          </a:blip>
          <a:srcRect/>
          <a:stretch>
            <a:fillRect/>
          </a:stretch>
        </p:blipFill>
        <p:spPr>
          <a:xfrm>
            <a:off x="7148076" y="4282965"/>
            <a:ext cx="3227213" cy="2304257"/>
          </a:xfrm>
          <a:prstGeom prst="rect">
            <a:avLst/>
          </a:prstGeom>
          <a:noFill/>
          <a:ln>
            <a:noFill/>
          </a:ln>
        </p:spPr>
      </p:pic>
    </p:spTree>
    <p:extLst>
      <p:ext uri="{BB962C8B-B14F-4D97-AF65-F5344CB8AC3E}">
        <p14:creationId xmlns:p14="http://schemas.microsoft.com/office/powerpoint/2010/main" val="687789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a:t>Über 2 Tage Stromausfall in </a:t>
            </a:r>
            <a:r>
              <a:rPr lang="de-DE" dirty="0" smtClean="0"/>
              <a:t>USA/Kanada</a:t>
            </a:r>
            <a:endParaRPr lang="de-DE" dirty="0"/>
          </a:p>
          <a:p>
            <a:pPr lvl="0">
              <a:buSzPct val="45000"/>
              <a:buFont typeface="StarSymbol"/>
              <a:buChar char="●"/>
            </a:pPr>
            <a:r>
              <a:rPr lang="de-DE" dirty="0"/>
              <a:t>~ 10 Opfer, </a:t>
            </a:r>
            <a:r>
              <a:rPr lang="de-DE" dirty="0" smtClean="0"/>
              <a:t>45/10 </a:t>
            </a:r>
            <a:r>
              <a:rPr lang="de-DE" dirty="0"/>
              <a:t>Millionen Menschen betroffen</a:t>
            </a:r>
          </a:p>
          <a:p>
            <a:pPr lvl="0">
              <a:buSzPct val="45000"/>
              <a:buFont typeface="StarSymbol"/>
              <a:buChar char="●"/>
            </a:pPr>
            <a:r>
              <a:rPr lang="de-DE" dirty="0"/>
              <a:t>SW Bug verhinderte lokalen Alarm, sodass sich das Problem ausbreitete</a:t>
            </a:r>
          </a:p>
        </p:txBody>
      </p:sp>
      <p:sp>
        <p:nvSpPr>
          <p:cNvPr id="8" name="Foliennummernplatzhalter 3"/>
          <p:cNvSpPr>
            <a:spLocks noGrp="1"/>
          </p:cNvSpPr>
          <p:nvPr>
            <p:ph type="sldNum" sz="quarter" idx="12"/>
          </p:nvPr>
        </p:nvSpPr>
        <p:spPr/>
        <p:txBody>
          <a:bodyPr/>
          <a:lstStyle/>
          <a:p>
            <a:pPr lvl="0"/>
            <a:fld id="{86E37577-3BA6-466A-884C-48A306972FE6}" type="slidenum">
              <a:t>25</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26</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27</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28</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a:t>Unbeabsichtigte “Seuche” in </a:t>
            </a:r>
            <a:r>
              <a:rPr lang="de-DE" dirty="0" err="1"/>
              <a:t>WoW</a:t>
            </a:r>
            <a:r>
              <a:rPr lang="de-DE" dirty="0"/>
              <a:t>, 2005, 1 Woche</a:t>
            </a:r>
          </a:p>
          <a:p>
            <a:pPr lvl="0">
              <a:buSzPct val="45000"/>
              <a:buFont typeface="StarSymbol"/>
              <a:buChar char="●"/>
            </a:pPr>
            <a:r>
              <a:rPr lang="de-DE" dirty="0"/>
              <a:t>Wurde später bei </a:t>
            </a:r>
            <a:r>
              <a:rPr lang="de-DE" dirty="0" err="1"/>
              <a:t>Epidemiologen</a:t>
            </a:r>
            <a:r>
              <a:rPr lang="de-DE" dirty="0"/>
              <a:t> verwendet, um die Ausbreitung von Seuchen zu </a:t>
            </a:r>
            <a:r>
              <a:rPr lang="de-DE" dirty="0" smtClean="0"/>
              <a:t>studieren</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29</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Termine</a:t>
            </a:r>
            <a:endParaRPr lang="en-US" dirty="0"/>
          </a:p>
        </p:txBody>
      </p:sp>
      <p:sp>
        <p:nvSpPr>
          <p:cNvPr id="3" name="Inhaltsplatzhalter 2"/>
          <p:cNvSpPr>
            <a:spLocks noGrp="1"/>
          </p:cNvSpPr>
          <p:nvPr>
            <p:ph idx="1"/>
          </p:nvPr>
        </p:nvSpPr>
        <p:spPr/>
        <p:txBody>
          <a:bodyPr>
            <a:normAutofit/>
          </a:bodyPr>
          <a:lstStyle/>
          <a:p>
            <a:r>
              <a:rPr lang="en-US" dirty="0" err="1"/>
              <a:t>Vorlesung</a:t>
            </a:r>
            <a:r>
              <a:rPr lang="en-US" dirty="0"/>
              <a:t>: </a:t>
            </a:r>
            <a:r>
              <a:rPr lang="en-US" dirty="0" smtClean="0"/>
              <a:t>09:15-10:45, </a:t>
            </a:r>
            <a:r>
              <a:rPr lang="en-US" dirty="0"/>
              <a:t>Ort: </a:t>
            </a:r>
            <a:r>
              <a:rPr lang="en-US" dirty="0" err="1"/>
              <a:t>Bauhausstraße</a:t>
            </a:r>
            <a:r>
              <a:rPr lang="en-US" dirty="0"/>
              <a:t> 11 (R015)</a:t>
            </a:r>
          </a:p>
          <a:p>
            <a:r>
              <a:rPr lang="en-US" dirty="0" err="1"/>
              <a:t>Ausfalltermine</a:t>
            </a:r>
            <a:r>
              <a:rPr lang="en-US" dirty="0"/>
              <a:t>: </a:t>
            </a:r>
            <a:r>
              <a:rPr lang="en-US" dirty="0" err="1"/>
              <a:t>bisher</a:t>
            </a:r>
            <a:r>
              <a:rPr lang="en-US" dirty="0"/>
              <a:t> </a:t>
            </a:r>
            <a:r>
              <a:rPr lang="en-US" dirty="0" err="1"/>
              <a:t>keine</a:t>
            </a:r>
            <a:r>
              <a:rPr lang="en-US" dirty="0"/>
              <a:t>, falls </a:t>
            </a:r>
            <a:r>
              <a:rPr lang="en-US" dirty="0" err="1"/>
              <a:t>Ausfall</a:t>
            </a:r>
            <a:r>
              <a:rPr lang="en-US" dirty="0"/>
              <a:t> </a:t>
            </a:r>
            <a:r>
              <a:rPr lang="en-US" dirty="0" err="1"/>
              <a:t>siehe</a:t>
            </a:r>
            <a:r>
              <a:rPr lang="en-US" dirty="0"/>
              <a:t> </a:t>
            </a:r>
            <a:r>
              <a:rPr lang="en-US" dirty="0" err="1"/>
              <a:t>Webseite</a:t>
            </a:r>
            <a:endParaRPr lang="en-US" dirty="0"/>
          </a:p>
          <a:p>
            <a:endParaRPr lang="en-US" dirty="0"/>
          </a:p>
          <a:p>
            <a:r>
              <a:rPr lang="en-US" dirty="0" err="1"/>
              <a:t>Übungen</a:t>
            </a:r>
            <a:r>
              <a:rPr lang="en-US" dirty="0"/>
              <a:t>:</a:t>
            </a:r>
          </a:p>
          <a:p>
            <a:pPr lvl="1"/>
            <a:r>
              <a:rPr lang="de-DE" dirty="0"/>
              <a:t>Wöchentlich: 11-12:30, Ort: Karl-</a:t>
            </a:r>
            <a:r>
              <a:rPr lang="de-DE" dirty="0" err="1"/>
              <a:t>Haußknecht</a:t>
            </a:r>
            <a:r>
              <a:rPr lang="de-DE" dirty="0"/>
              <a:t>-Straße 7 - Hörsaal (IT-AP)</a:t>
            </a:r>
          </a:p>
          <a:p>
            <a:pPr lvl="1"/>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des Switch-Systems</a:t>
            </a:r>
          </a:p>
          <a:p>
            <a:pPr lvl="0">
              <a:buSzPct val="45000"/>
              <a:buFont typeface="StarSymbol"/>
              <a:buChar char="●"/>
            </a:pPr>
            <a:r>
              <a:rPr lang="de-DE" dirty="0"/>
              <a:t>Ergebnis: Gesamter Bahnhof musste für 2 Tage schließen, 100 000s Passagiere betroffen</a:t>
            </a:r>
          </a:p>
          <a:p>
            <a:pPr lvl="0">
              <a:buSzPct val="45000"/>
              <a:buFont typeface="StarSymbol"/>
              <a:buChar char="●"/>
            </a:pPr>
            <a:r>
              <a:rPr lang="de-DE" dirty="0" err="1"/>
              <a:t>Stackoverflow</a:t>
            </a:r>
            <a:r>
              <a:rPr lang="de-DE" dirty="0"/>
              <a:t> + Fehler im Code zum Behandeln des Overflows</a:t>
            </a:r>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30</a:t>
            </a:fld>
            <a:endParaRPr lang="en-GB"/>
          </a:p>
        </p:txBody>
      </p:sp>
      <p:sp>
        <p:nvSpPr>
          <p:cNvPr id="4" name="Textfeld 3"/>
          <p:cNvSpPr txBox="1"/>
          <p:nvPr/>
        </p:nvSpPr>
        <p:spPr>
          <a:xfrm>
            <a:off x="2999657" y="6381461"/>
            <a:ext cx="8871089"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4223792" y="3933056"/>
            <a:ext cx="3423509" cy="2284152"/>
          </a:xfrm>
          <a:prstGeom prst="rect">
            <a:avLst/>
          </a:prstGeom>
          <a:noFill/>
          <a:ln>
            <a:noFill/>
          </a:ln>
        </p:spPr>
      </p:pic>
    </p:spTree>
    <p:extLst>
      <p:ext uri="{BB962C8B-B14F-4D97-AF65-F5344CB8AC3E}">
        <p14:creationId xmlns:p14="http://schemas.microsoft.com/office/powerpoint/2010/main" val="337025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pic>
        <p:nvPicPr>
          <p:cNvPr id="8" name="Picture 4" descr="ariane5-2"/>
          <p:cNvPicPr>
            <a:picLocks noChangeAspect="1" noChangeArrowheads="1"/>
          </p:cNvPicPr>
          <p:nvPr/>
        </p:nvPicPr>
        <p:blipFill>
          <a:blip r:embed="rId3" cstate="print"/>
          <a:srcRect/>
          <a:stretch>
            <a:fillRect/>
          </a:stretch>
        </p:blipFill>
        <p:spPr bwMode="auto">
          <a:xfrm>
            <a:off x="7024695" y="2214554"/>
            <a:ext cx="2249487" cy="2665412"/>
          </a:xfrm>
          <a:prstGeom prst="rect">
            <a:avLst/>
          </a:prstGeom>
          <a:noFill/>
          <a:ln w="9525">
            <a:noFill/>
            <a:miter lim="800000"/>
            <a:headEnd/>
            <a:tailEnd/>
          </a:ln>
        </p:spPr>
      </p:pic>
      <p:pic>
        <p:nvPicPr>
          <p:cNvPr id="10" name="Picture 6" descr="thumb-21367-radiation_therapy"/>
          <p:cNvPicPr>
            <a:picLocks noChangeAspect="1" noChangeArrowheads="1"/>
          </p:cNvPicPr>
          <p:nvPr/>
        </p:nvPicPr>
        <p:blipFill>
          <a:blip r:embed="rId4" cstate="print"/>
          <a:srcRect/>
          <a:stretch>
            <a:fillRect/>
          </a:stretch>
        </p:blipFill>
        <p:spPr bwMode="auto">
          <a:xfrm>
            <a:off x="3095604" y="4000505"/>
            <a:ext cx="2952750" cy="2189163"/>
          </a:xfrm>
          <a:prstGeom prst="rect">
            <a:avLst/>
          </a:prstGeom>
          <a:noFill/>
          <a:ln w="9525">
            <a:noFill/>
            <a:miter lim="800000"/>
            <a:headEnd/>
            <a:tailEnd/>
          </a:ln>
        </p:spPr>
      </p:pic>
      <p:pic>
        <p:nvPicPr>
          <p:cNvPr id="11" name="Picture 7" descr="Screenshot1"/>
          <p:cNvPicPr>
            <a:picLocks noChangeAspect="1" noChangeArrowheads="1"/>
          </p:cNvPicPr>
          <p:nvPr/>
        </p:nvPicPr>
        <p:blipFill>
          <a:blip r:embed="rId5" cstate="print"/>
          <a:srcRect/>
          <a:stretch>
            <a:fillRect/>
          </a:stretch>
        </p:blipFill>
        <p:spPr bwMode="auto">
          <a:xfrm>
            <a:off x="3095605" y="1857365"/>
            <a:ext cx="2987675" cy="18827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en-US"/>
          </a:p>
        </p:txBody>
      </p:sp>
      <p:sp>
        <p:nvSpPr>
          <p:cNvPr id="7" name="Inhaltsplatzhalter 6"/>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32</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err="1"/>
              <a:t>Softwaresystem</a:t>
            </a:r>
            <a:r>
              <a:rPr lang="en-US" dirty="0"/>
              <a:t> MCAS (Maneuvering Characteristics Augmentation System) </a:t>
            </a:r>
            <a:r>
              <a:rPr lang="en-US" dirty="0" err="1"/>
              <a:t>hatte</a:t>
            </a:r>
            <a:r>
              <a:rPr lang="en-US" dirty="0"/>
              <a:t> </a:t>
            </a:r>
            <a:r>
              <a:rPr lang="en-US" dirty="0" err="1"/>
              <a:t>Sicherheitsprobleme</a:t>
            </a:r>
            <a:r>
              <a:rPr lang="en-US" dirty="0"/>
              <a:t> und war </a:t>
            </a:r>
            <a:r>
              <a:rPr lang="en-US" dirty="0" err="1"/>
              <a:t>abhängig</a:t>
            </a:r>
            <a:r>
              <a:rPr lang="en-US" dirty="0"/>
              <a:t> von </a:t>
            </a:r>
            <a:r>
              <a:rPr lang="en-US" dirty="0" err="1"/>
              <a:t>einem</a:t>
            </a:r>
            <a:r>
              <a:rPr lang="en-US" dirty="0"/>
              <a:t> </a:t>
            </a:r>
            <a:r>
              <a:rPr lang="en-US" dirty="0" err="1"/>
              <a:t>einzelnen</a:t>
            </a:r>
            <a:r>
              <a:rPr lang="en-US" dirty="0"/>
              <a:t> Sensor</a:t>
            </a:r>
          </a:p>
          <a:p>
            <a:r>
              <a:rPr lang="en-US" dirty="0"/>
              <a:t>346 Menschen </a:t>
            </a:r>
            <a:r>
              <a:rPr lang="en-US" dirty="0" err="1"/>
              <a:t>starben</a:t>
            </a:r>
            <a:r>
              <a:rPr lang="en-US" dirty="0"/>
              <a:t>; 32$ </a:t>
            </a:r>
            <a:r>
              <a:rPr lang="en-US" dirty="0" err="1"/>
              <a:t>Mrd</a:t>
            </a:r>
            <a:r>
              <a:rPr lang="en-US" dirty="0"/>
              <a:t>. </a:t>
            </a:r>
            <a:r>
              <a:rPr lang="en-US" dirty="0" err="1"/>
              <a:t>Aktienverlust</a:t>
            </a:r>
            <a:r>
              <a:rPr lang="en-US" dirty="0"/>
              <a:t>, 8$ </a:t>
            </a:r>
            <a:r>
              <a:rPr lang="en-US" dirty="0" err="1"/>
              <a:t>Mrd</a:t>
            </a:r>
            <a:r>
              <a:rPr lang="en-US" dirty="0"/>
              <a:t>. </a:t>
            </a:r>
            <a:r>
              <a:rPr lang="en-US" dirty="0" err="1"/>
              <a:t>Kosten</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33</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322582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 II</a:t>
            </a:r>
          </a:p>
        </p:txBody>
      </p:sp>
      <p:sp>
        <p:nvSpPr>
          <p:cNvPr id="3" name="Inhaltsplatzhalter 2"/>
          <p:cNvSpPr>
            <a:spLocks noGrp="1"/>
          </p:cNvSpPr>
          <p:nvPr>
            <p:ph idx="1"/>
          </p:nvPr>
        </p:nvSpPr>
        <p:spPr/>
        <p:txBody>
          <a:bodyPr>
            <a:normAutofit lnSpcReduction="10000"/>
          </a:bodyPr>
          <a:lstStyle/>
          <a:p>
            <a:r>
              <a:rPr lang="de-DE" altLang="de-DE" sz="2800" dirty="0"/>
              <a:t>SAGE System (1951) zur Suche nach Bomber;  zur Auslieferung in 1963 nicht mehr benötigt</a:t>
            </a:r>
          </a:p>
          <a:p>
            <a:r>
              <a:rPr lang="de-DE" altLang="de-DE" sz="2800" dirty="0"/>
              <a:t>Toll </a:t>
            </a:r>
            <a:r>
              <a:rPr lang="de-DE" altLang="de-DE" sz="2800" dirty="0" err="1"/>
              <a:t>Collect</a:t>
            </a:r>
            <a:r>
              <a:rPr lang="de-DE" altLang="de-DE" sz="2800" dirty="0"/>
              <a:t>: geplanter Start Aug. 2003, </a:t>
            </a:r>
            <a:r>
              <a:rPr lang="de-DE" altLang="de-DE" sz="2800" dirty="0" err="1"/>
              <a:t>tatsächl</a:t>
            </a:r>
            <a:r>
              <a:rPr lang="de-DE" altLang="de-DE" sz="2800" dirty="0"/>
              <a:t>. Start in Jan. 2006; 3.5 </a:t>
            </a:r>
            <a:r>
              <a:rPr lang="de-DE" altLang="de-DE" sz="2800" dirty="0" err="1"/>
              <a:t>Mrd</a:t>
            </a:r>
            <a:r>
              <a:rPr lang="de-DE" altLang="de-DE" sz="2800" dirty="0"/>
              <a:t>€ Verlust</a:t>
            </a:r>
          </a:p>
          <a:p>
            <a:r>
              <a:rPr lang="de-DE" altLang="de-DE" sz="2800" dirty="0"/>
              <a:t>Kaliforniens Driver </a:t>
            </a:r>
            <a:r>
              <a:rPr lang="de-DE" altLang="de-DE" sz="2800" dirty="0" err="1"/>
              <a:t>and</a:t>
            </a:r>
            <a:r>
              <a:rPr lang="de-DE" altLang="de-DE" sz="2800" dirty="0"/>
              <a:t> </a:t>
            </a:r>
            <a:r>
              <a:rPr lang="de-DE" altLang="de-DE" sz="2800" dirty="0" err="1"/>
              <a:t>Vehicle</a:t>
            </a:r>
            <a:r>
              <a:rPr lang="de-DE" altLang="de-DE" sz="2800" dirty="0"/>
              <a:t> Licensing Agency brach SW Project nach 6 Jahren und 45 M$ ab</a:t>
            </a:r>
          </a:p>
          <a:p>
            <a:r>
              <a:rPr lang="de-DE" altLang="de-DE" sz="2800" dirty="0"/>
              <a:t>FBI Virtual Case File brach 2005 nach 3 Jahre und 170 M$ SW Projekt ab</a:t>
            </a:r>
          </a:p>
          <a:p>
            <a:r>
              <a:rPr lang="de-DE" altLang="de-DE" sz="2800" dirty="0"/>
              <a:t>London Stock Market brach Taurus Projekt 1993 nach 11 Jahren und 800 M£ (13200 %) ab</a:t>
            </a:r>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34</a:t>
            </a:fld>
            <a:endParaRPr lang="de-DE"/>
          </a:p>
        </p:txBody>
      </p:sp>
    </p:spTree>
    <p:extLst>
      <p:ext uri="{BB962C8B-B14F-4D97-AF65-F5344CB8AC3E}">
        <p14:creationId xmlns:p14="http://schemas.microsoft.com/office/powerpoint/2010/main" val="5865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5381620" y="3495852"/>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a:t>Extreme Komplexität (Beispiel)</a:t>
            </a:r>
          </a:p>
        </p:txBody>
      </p:sp>
      <p:sp>
        <p:nvSpPr>
          <p:cNvPr id="3" name="Inhaltsplatzhalter 2"/>
          <p:cNvSpPr>
            <a:spLocks noGrp="1"/>
          </p:cNvSpPr>
          <p:nvPr>
            <p:ph idx="1"/>
          </p:nvPr>
        </p:nvSpPr>
        <p:spPr/>
        <p:txBody>
          <a:bodyPr>
            <a:normAutofit/>
          </a:bodyPr>
          <a:lstStyle/>
          <a:p>
            <a:r>
              <a:rPr lang="de-DE" sz="2800"/>
              <a:t>DDX U-Boot</a:t>
            </a:r>
          </a:p>
          <a:p>
            <a:r>
              <a:rPr lang="de-DE" sz="2800"/>
              <a:t>Viele eingebettete Systeme</a:t>
            </a:r>
          </a:p>
          <a:p>
            <a:r>
              <a:rPr lang="de-DE" sz="2800"/>
              <a:t>Zusammen 30.000.000.000 Zeilen Code (Schätzung)</a:t>
            </a:r>
          </a:p>
          <a:p>
            <a:r>
              <a:rPr lang="de-DE" sz="2800"/>
              <a:t>In 142 Programmiersprachen</a:t>
            </a:r>
            <a:endParaRPr lang="en-US" sz="2800"/>
          </a:p>
        </p:txBody>
      </p:sp>
      <p:sp>
        <p:nvSpPr>
          <p:cNvPr id="5" name="Foliennummernplatzhalter 4"/>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Warum scheitern Softwareprojekte?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
        <p:nvSpPr>
          <p:cNvPr id="2" name="Titel 1"/>
          <p:cNvSpPr>
            <a:spLocks noGrp="1"/>
          </p:cNvSpPr>
          <p:nvPr>
            <p:ph type="title"/>
          </p:nvPr>
        </p:nvSpPr>
        <p:spPr/>
        <p:txBody>
          <a:bodyPr/>
          <a:lstStyle/>
          <a:p>
            <a:r>
              <a:rPr lang="de-DE" dirty="0"/>
              <a:t>Aufgabe: Gründe für Scheitern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err="1"/>
              <a:t>Lösung</a:t>
            </a:r>
            <a:r>
              <a:rPr lang="en-US" altLang="de-DE" dirty="0"/>
              <a:t>: Software </a:t>
            </a:r>
            <a:r>
              <a:rPr lang="en-US" altLang="de-DE" dirty="0" smtClean="0"/>
              <a:t>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38</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29" y="1912743"/>
            <a:ext cx="2936045" cy="4719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986" y="1862701"/>
            <a:ext cx="3323825" cy="22186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986" y="4258145"/>
            <a:ext cx="3329364" cy="2217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Begriff</a:t>
            </a:r>
            <a:r>
              <a:rPr lang="en-US" dirty="0"/>
              <a:t>: Software Engineering</a:t>
            </a:r>
          </a:p>
        </p:txBody>
      </p:sp>
      <p:sp>
        <p:nvSpPr>
          <p:cNvPr id="3" name="Inhaltsplatzhalter 2"/>
          <p:cNvSpPr>
            <a:spLocks noGrp="1"/>
          </p:cNvSpPr>
          <p:nvPr>
            <p:ph idx="1"/>
          </p:nvPr>
        </p:nvSpPr>
        <p:spPr/>
        <p:txBody>
          <a:bodyPr/>
          <a:lstStyle/>
          <a:p>
            <a:r>
              <a:rPr lang="en-US" dirty="0" err="1"/>
              <a:t>Begriff</a:t>
            </a:r>
            <a:r>
              <a:rPr lang="en-US" dirty="0"/>
              <a:t> </a:t>
            </a:r>
            <a:r>
              <a:rPr lang="en-US" dirty="0" err="1"/>
              <a:t>wurde</a:t>
            </a:r>
            <a:r>
              <a:rPr lang="en-US" dirty="0"/>
              <a:t> auf der NATO-</a:t>
            </a:r>
            <a:r>
              <a:rPr lang="en-US" dirty="0" err="1"/>
              <a:t>Konferenz</a:t>
            </a:r>
            <a:r>
              <a:rPr lang="en-US" dirty="0"/>
              <a:t> (1968) </a:t>
            </a:r>
            <a:r>
              <a:rPr lang="en-US" dirty="0" err="1"/>
              <a:t>geprägt</a:t>
            </a:r>
            <a:endParaRPr lang="en-US" dirty="0"/>
          </a:p>
          <a:p>
            <a:r>
              <a:rPr lang="de-DE" dirty="0"/>
              <a:t>Idee: Softwareentwicklung in Anlehnung an Ingenieursdisziplin (Engineering)</a:t>
            </a:r>
          </a:p>
          <a:p>
            <a:endParaRPr lang="de-DE" dirty="0"/>
          </a:p>
          <a:p>
            <a:r>
              <a:rPr lang="de-DE" dirty="0"/>
              <a:t>Im Folgenden: Definitionen</a:t>
            </a:r>
          </a:p>
          <a:p>
            <a:pPr lvl="1"/>
            <a:r>
              <a:rPr lang="de-DE" dirty="0"/>
              <a:t>Geben einen Einblick über verschiedene Sichtweisen auf diese Disziplin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a:t>
            </a:r>
            <a:endParaRPr lang="en-US" dirty="0"/>
          </a:p>
        </p:txBody>
      </p:sp>
      <p:sp>
        <p:nvSpPr>
          <p:cNvPr id="3" name="Inhaltsplatzhalter 2"/>
          <p:cNvSpPr>
            <a:spLocks noGrp="1"/>
          </p:cNvSpPr>
          <p:nvPr>
            <p:ph idx="1"/>
          </p:nvPr>
        </p:nvSpPr>
        <p:spPr/>
        <p:txBody>
          <a:bodyPr>
            <a:normAutofit/>
          </a:bodyPr>
          <a:lstStyle/>
          <a:p>
            <a:r>
              <a:rPr lang="de-DE" dirty="0" smtClean="0"/>
              <a:t>Es wird ein durchgehendes Projekt über die ganze Vorlesung geben</a:t>
            </a:r>
          </a:p>
          <a:p>
            <a:r>
              <a:rPr lang="de-DE" dirty="0" smtClean="0"/>
              <a:t>Ziel dieses Projektes ist es, die typischen Phasen im Softwarelebenszyklus durchzuspielen</a:t>
            </a:r>
          </a:p>
          <a:p>
            <a:r>
              <a:rPr lang="de-DE" dirty="0" smtClean="0"/>
              <a:t>Das Projekt wird in der nächsten Übung bekannt gegeben</a:t>
            </a:r>
          </a:p>
          <a:p>
            <a:r>
              <a:rPr lang="de-DE" dirty="0" smtClean="0"/>
              <a:t>Es wird mindestens eine Klausurfrage zum Projekt geben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a:t>
            </a:fld>
            <a:endParaRPr lang="de-DE" dirty="0"/>
          </a:p>
        </p:txBody>
      </p:sp>
    </p:spTree>
    <p:extLst>
      <p:ext uri="{BB962C8B-B14F-4D97-AF65-F5344CB8AC3E}">
        <p14:creationId xmlns:p14="http://schemas.microsoft.com/office/powerpoint/2010/main" val="1625377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a:t>Aktuellster Stand der Technik:</a:t>
            </a:r>
          </a:p>
          <a:p>
            <a:pPr lvl="1"/>
            <a:r>
              <a:rPr lang="de-DE" dirty="0"/>
              <a:t>Entscheidet Community</a:t>
            </a:r>
          </a:p>
          <a:p>
            <a:pPr lvl="1"/>
            <a:r>
              <a:rPr lang="de-DE" dirty="0"/>
              <a:t>Lebenslanges lernen</a:t>
            </a:r>
          </a:p>
          <a:p>
            <a:r>
              <a:rPr lang="de-DE" dirty="0"/>
              <a:t>Ressourcenbeschränkung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a:t>Teamwork</a:t>
            </a:r>
          </a:p>
          <a:p>
            <a:r>
              <a:rPr lang="de-DE" dirty="0"/>
              <a:t>Erfolgreiche Software-Systeme müssen sich weiterentwickeln: Änderung ist der Normalfall, nicht die Ausnahme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a:t>Software ist ein Produkt, das für einen bestimmtem Kunden entwickelt wird</a:t>
            </a:r>
          </a:p>
          <a:p>
            <a:r>
              <a:rPr lang="de-DE" dirty="0"/>
              <a:t>Nicht nur Programmierung, sondern alle Aspekte des Softwarelebenszyklus</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Welche Prozesse gehören zum Softwarelebenszyklus?</a:t>
            </a:r>
          </a:p>
          <a:p>
            <a:r>
              <a:rPr lang="de-DE" dirty="0"/>
              <a:t>Welche Rolle spielt die Programmierung dabei?</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43</a:t>
            </a:fld>
            <a:endParaRPr lang="de-DE"/>
          </a:p>
        </p:txBody>
      </p:sp>
      <p:sp>
        <p:nvSpPr>
          <p:cNvPr id="2" name="Titel 1"/>
          <p:cNvSpPr>
            <a:spLocks noGrp="1"/>
          </p:cNvSpPr>
          <p:nvPr>
            <p:ph type="title"/>
          </p:nvPr>
        </p:nvSpPr>
        <p:spPr/>
        <p:txBody>
          <a:bodyPr/>
          <a:lstStyle/>
          <a:p>
            <a:r>
              <a:rPr lang="de-DE" dirty="0"/>
              <a:t>Aufgabe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4295800" y="191683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a:t>Softwarelebenszyklus - Einordnung</a:t>
            </a:r>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Programmierung ist nur ein kleiner Teil von Software-Entwicklung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44</a:t>
            </a:fld>
            <a:endParaRPr lang="de-DE"/>
          </a:p>
        </p:txBody>
      </p:sp>
      <p:sp>
        <p:nvSpPr>
          <p:cNvPr id="2" name="Abgerundetes Rechteck 1"/>
          <p:cNvSpPr/>
          <p:nvPr/>
        </p:nvSpPr>
        <p:spPr>
          <a:xfrm>
            <a:off x="6528048"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7176120"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5015880" y="436510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Implementierung</a:t>
            </a:r>
          </a:p>
        </p:txBody>
      </p:sp>
      <p:sp>
        <p:nvSpPr>
          <p:cNvPr id="9" name="Abgerundetes Rechteck 8"/>
          <p:cNvSpPr/>
          <p:nvPr/>
        </p:nvSpPr>
        <p:spPr>
          <a:xfrm>
            <a:off x="2927648"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Testen</a:t>
            </a:r>
          </a:p>
        </p:txBody>
      </p:sp>
      <p:sp>
        <p:nvSpPr>
          <p:cNvPr id="10" name="Abgerundetes Rechteck 9"/>
          <p:cNvSpPr/>
          <p:nvPr/>
        </p:nvSpPr>
        <p:spPr>
          <a:xfrm>
            <a:off x="3575720"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Wartung</a:t>
            </a:r>
          </a:p>
        </p:txBody>
      </p:sp>
      <p:cxnSp>
        <p:nvCxnSpPr>
          <p:cNvPr id="11" name="Gerade Verbindung mit Pfeil 10"/>
          <p:cNvCxnSpPr/>
          <p:nvPr/>
        </p:nvCxnSpPr>
        <p:spPr>
          <a:xfrm>
            <a:off x="7572164" y="162880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248129" y="126876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Abgrenzung: Ingenieursdisziplin</a:t>
            </a:r>
          </a:p>
        </p:txBody>
      </p:sp>
      <p:sp>
        <p:nvSpPr>
          <p:cNvPr id="3" name="Inhaltsplatzhalter 2"/>
          <p:cNvSpPr>
            <a:spLocks noGrp="1"/>
          </p:cNvSpPr>
          <p:nvPr>
            <p:ph idx="1"/>
          </p:nvPr>
        </p:nvSpPr>
        <p:spPr/>
        <p:txBody>
          <a:bodyPr>
            <a:normAutofit/>
          </a:bodyPr>
          <a:lstStyle/>
          <a:p>
            <a:pPr>
              <a:buSzPct val="100000"/>
            </a:pPr>
            <a:r>
              <a:rPr lang="de-DE" dirty="0"/>
              <a:t>Software hat praktisch keine physischen Eigenschaften</a:t>
            </a:r>
          </a:p>
          <a:p>
            <a:pPr>
              <a:buSzPct val="100000"/>
            </a:pPr>
            <a:r>
              <a:rPr lang="de-DE" dirty="0"/>
              <a:t>Keine zugrundeliegende physikalische Theorie</a:t>
            </a:r>
          </a:p>
          <a:p>
            <a:pPr>
              <a:buSzPct val="100000"/>
            </a:pPr>
            <a:r>
              <a:rPr lang="de-DE" dirty="0"/>
              <a:t>Kein Verfall, trotzdem existiert nach 10 Jahren typischerweise keine einzige Zeile des ursprünglichen Quellcodes mehr</a:t>
            </a:r>
          </a:p>
          <a:p>
            <a:pPr>
              <a:buSzPct val="100000"/>
            </a:pPr>
            <a:r>
              <a:rPr lang="de-DE" dirty="0"/>
              <a:t>Software kann (fast) beliebig komplex werden</a:t>
            </a:r>
          </a:p>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45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„Gute“ Software?</a:t>
            </a:r>
          </a:p>
        </p:txBody>
      </p:sp>
      <p:sp>
        <p:nvSpPr>
          <p:cNvPr id="3" name="Inhaltsplatzhalter 2"/>
          <p:cNvSpPr>
            <a:spLocks noGrp="1"/>
          </p:cNvSpPr>
          <p:nvPr>
            <p:ph idx="1"/>
          </p:nvPr>
        </p:nvSpPr>
        <p:spPr/>
        <p:txBody>
          <a:bodyPr/>
          <a:lstStyle/>
          <a:p>
            <a:r>
              <a:rPr lang="de-DE" dirty="0"/>
              <a:t>Maintainable (</a:t>
            </a:r>
            <a:r>
              <a:rPr lang="de-DE" dirty="0" err="1"/>
              <a:t>Wartbar</a:t>
            </a:r>
            <a:r>
              <a:rPr lang="de-DE" dirty="0"/>
              <a:t>)</a:t>
            </a:r>
          </a:p>
          <a:p>
            <a:endParaRPr lang="de-DE" dirty="0"/>
          </a:p>
          <a:p>
            <a:r>
              <a:rPr lang="de-DE" dirty="0" err="1"/>
              <a:t>Dependable</a:t>
            </a:r>
            <a:r>
              <a:rPr lang="de-DE" dirty="0"/>
              <a:t> (Verfügbar, Zuverlässig)</a:t>
            </a:r>
          </a:p>
          <a:p>
            <a:endParaRPr lang="de-DE" dirty="0"/>
          </a:p>
          <a:p>
            <a:r>
              <a:rPr lang="de-DE" dirty="0" err="1"/>
              <a:t>Efficient</a:t>
            </a:r>
            <a:r>
              <a:rPr lang="de-DE" dirty="0"/>
              <a:t> (Effizient)</a:t>
            </a:r>
          </a:p>
          <a:p>
            <a:endParaRPr lang="de-DE" dirty="0"/>
          </a:p>
          <a:p>
            <a:r>
              <a:rPr lang="de-DE" dirty="0" err="1"/>
              <a:t>Usable</a:t>
            </a:r>
            <a:r>
              <a:rPr lang="de-DE" dirty="0"/>
              <a:t> (Nutzbar, Anwendbar)</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46</a:t>
            </a:fld>
            <a:endParaRPr lang="de-DE"/>
          </a:p>
        </p:txBody>
      </p:sp>
    </p:spTree>
    <p:extLst>
      <p:ext uri="{BB962C8B-B14F-4D97-AF65-F5344CB8AC3E}">
        <p14:creationId xmlns:p14="http://schemas.microsoft.com/office/powerpoint/2010/main" val="40529747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Fundamentale Prinzipien und Konzepte</a:t>
            </a:r>
          </a:p>
        </p:txBody>
      </p:sp>
      <p:sp>
        <p:nvSpPr>
          <p:cNvPr id="3" name="Inhaltsplatzhalter 2"/>
          <p:cNvSpPr>
            <a:spLocks noGrp="1"/>
          </p:cNvSpPr>
          <p:nvPr>
            <p:ph idx="1"/>
          </p:nvPr>
        </p:nvSpPr>
        <p:spPr/>
        <p:txBody>
          <a:bodyPr>
            <a:normAutofit fontScale="92500" lnSpcReduction="10000"/>
          </a:bodyPr>
          <a:lstStyle/>
          <a:p>
            <a:r>
              <a:rPr lang="de-DE" dirty="0"/>
              <a:t>Prinzipien</a:t>
            </a:r>
          </a:p>
          <a:p>
            <a:pPr lvl="1"/>
            <a:r>
              <a:rPr lang="de-DE" dirty="0" err="1"/>
              <a:t>Divide</a:t>
            </a:r>
            <a:r>
              <a:rPr lang="de-DE" dirty="0"/>
              <a:t> </a:t>
            </a:r>
            <a:r>
              <a:rPr lang="de-DE" dirty="0" err="1"/>
              <a:t>and</a:t>
            </a:r>
            <a:r>
              <a:rPr lang="de-DE" dirty="0"/>
              <a:t> </a:t>
            </a:r>
            <a:r>
              <a:rPr lang="de-DE" dirty="0" err="1"/>
              <a:t>conquer</a:t>
            </a:r>
            <a:endParaRPr lang="de-DE" dirty="0"/>
          </a:p>
          <a:p>
            <a:pPr lvl="1"/>
            <a:r>
              <a:rPr lang="de-DE" dirty="0" err="1"/>
              <a:t>Simplicity</a:t>
            </a:r>
            <a:endParaRPr lang="de-DE" dirty="0"/>
          </a:p>
          <a:p>
            <a:pPr lvl="1"/>
            <a:r>
              <a:rPr lang="de-DE" dirty="0" err="1"/>
              <a:t>Rigorousness</a:t>
            </a:r>
            <a:endParaRPr lang="de-DE" dirty="0"/>
          </a:p>
          <a:p>
            <a:pPr lvl="1"/>
            <a:endParaRPr lang="de-DE" dirty="0"/>
          </a:p>
          <a:p>
            <a:r>
              <a:rPr lang="de-DE" dirty="0"/>
              <a:t>Konzepte</a:t>
            </a:r>
          </a:p>
          <a:p>
            <a:pPr lvl="1"/>
            <a:r>
              <a:rPr lang="de-DE" dirty="0"/>
              <a:t>Modularität und Struktur</a:t>
            </a:r>
          </a:p>
          <a:p>
            <a:pPr lvl="1"/>
            <a:r>
              <a:rPr lang="de-DE" dirty="0"/>
              <a:t>Abstraktion und Generalisierung</a:t>
            </a:r>
          </a:p>
          <a:p>
            <a:pPr lvl="1"/>
            <a:r>
              <a:rPr lang="de-DE" dirty="0"/>
              <a:t>Design </a:t>
            </a:r>
            <a:r>
              <a:rPr lang="de-DE" dirty="0" err="1"/>
              <a:t>for</a:t>
            </a:r>
            <a:r>
              <a:rPr lang="de-DE" dirty="0"/>
              <a:t> </a:t>
            </a:r>
            <a:r>
              <a:rPr lang="de-DE" dirty="0" err="1"/>
              <a:t>change</a:t>
            </a:r>
            <a:endParaRPr lang="de-DE" dirty="0"/>
          </a:p>
          <a:p>
            <a:pPr lvl="1"/>
            <a:r>
              <a:rPr lang="de-DE" dirty="0"/>
              <a:t>Separation </a:t>
            </a:r>
            <a:r>
              <a:rPr lang="de-DE" dirty="0" err="1"/>
              <a:t>of</a:t>
            </a:r>
            <a:r>
              <a:rPr lang="de-DE" dirty="0"/>
              <a:t> </a:t>
            </a:r>
            <a:r>
              <a:rPr lang="de-DE" dirty="0" err="1"/>
              <a:t>concerns</a:t>
            </a:r>
            <a:endParaRPr lang="de-DE" dirty="0"/>
          </a:p>
          <a:p>
            <a:pPr lvl="1"/>
            <a:r>
              <a:rPr lang="de-DE" dirty="0" err="1"/>
              <a:t>Stepwise</a:t>
            </a:r>
            <a:r>
              <a:rPr lang="de-DE" dirty="0"/>
              <a:t> </a:t>
            </a:r>
            <a:r>
              <a:rPr lang="de-DE" dirty="0" err="1"/>
              <a:t>refinement</a:t>
            </a:r>
            <a:endParaRPr lang="de-DE" dirty="0"/>
          </a:p>
          <a:p>
            <a:pPr lvl="1"/>
            <a:r>
              <a:rPr lang="de-DE" dirty="0"/>
              <a:t>Information </a:t>
            </a:r>
            <a:r>
              <a:rPr lang="de-DE" dirty="0" err="1"/>
              <a:t>hiding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47</a:t>
            </a:fld>
            <a:endParaRPr lang="de-DE"/>
          </a:p>
        </p:txBody>
      </p:sp>
    </p:spTree>
    <p:extLst>
      <p:ext uri="{BB962C8B-B14F-4D97-AF65-F5344CB8AC3E}">
        <p14:creationId xmlns:p14="http://schemas.microsoft.com/office/powerpoint/2010/main" val="2059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Grundlegende</a:t>
            </a:r>
            <a:r>
              <a:rPr lang="en-US" dirty="0"/>
              <a:t> </a:t>
            </a:r>
            <a:r>
              <a:rPr lang="de-DE" dirty="0"/>
              <a:t>Vorstellung</a:t>
            </a:r>
            <a:r>
              <a:rPr lang="en-US" dirty="0"/>
              <a:t> von Software Engineering </a:t>
            </a:r>
            <a:r>
              <a:rPr lang="de-DE" dirty="0"/>
              <a:t>haben</a:t>
            </a:r>
          </a:p>
          <a:p>
            <a:endParaRPr lang="en-US" dirty="0"/>
          </a:p>
          <a:p>
            <a:r>
              <a:rPr lang="de-DE" dirty="0"/>
              <a:t>Notwendigkeit</a:t>
            </a:r>
            <a:r>
              <a:rPr lang="en-US" dirty="0"/>
              <a:t> des Software </a:t>
            </a:r>
            <a:r>
              <a:rPr lang="de-DE" dirty="0"/>
              <a:t>Engineerings</a:t>
            </a:r>
            <a:r>
              <a:rPr lang="en-US" dirty="0"/>
              <a:t> </a:t>
            </a:r>
            <a:r>
              <a:rPr lang="de-DE" dirty="0"/>
              <a:t>erkennen</a:t>
            </a:r>
          </a:p>
          <a:p>
            <a:endParaRPr lang="en-US" dirty="0"/>
          </a:p>
          <a:p>
            <a:r>
              <a:rPr lang="de-DE" dirty="0"/>
              <a:t>Einordnung</a:t>
            </a:r>
            <a:r>
              <a:rPr lang="en-US" dirty="0"/>
              <a:t> des </a:t>
            </a:r>
            <a:r>
              <a:rPr lang="de-DE" dirty="0"/>
              <a:t>Anteils</a:t>
            </a:r>
            <a:r>
              <a:rPr lang="en-US" dirty="0"/>
              <a:t> der </a:t>
            </a:r>
            <a:r>
              <a:rPr lang="de-DE" dirty="0"/>
              <a:t>Programmierung</a:t>
            </a:r>
            <a:r>
              <a:rPr lang="en-US" dirty="0"/>
              <a:t> an der </a:t>
            </a:r>
            <a:r>
              <a:rPr lang="de-DE" dirty="0"/>
              <a:t>Entwicklung</a:t>
            </a:r>
            <a:r>
              <a:rPr lang="en-US" dirty="0"/>
              <a:t> von 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dirty="0"/>
          </a:p>
        </p:txBody>
      </p:sp>
      <p:sp>
        <p:nvSpPr>
          <p:cNvPr id="6" name="Titel 1"/>
          <p:cNvSpPr>
            <a:spLocks noGrp="1"/>
          </p:cNvSpPr>
          <p:nvPr>
            <p:ph type="title"/>
          </p:nvPr>
        </p:nvSpPr>
        <p:spPr/>
        <p:txBody>
          <a:bodyPr/>
          <a:lstStyle/>
          <a:p>
            <a:r>
              <a:rPr lang="de-DE" dirty="0"/>
              <a:t>Zusammenfassung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Sie mitgenommen haben sollten</a:t>
            </a:r>
          </a:p>
        </p:txBody>
      </p:sp>
      <p:sp>
        <p:nvSpPr>
          <p:cNvPr id="3" name="Inhaltsplatzhalter 2"/>
          <p:cNvSpPr>
            <a:spLocks noGrp="1"/>
          </p:cNvSpPr>
          <p:nvPr>
            <p:ph idx="1"/>
          </p:nvPr>
        </p:nvSpPr>
        <p:spPr/>
        <p:txBody>
          <a:bodyPr>
            <a:normAutofit/>
          </a:bodyPr>
          <a:lstStyle/>
          <a:p>
            <a:r>
              <a:rPr lang="de-DE" dirty="0"/>
              <a:t>Was ist Software Engineering?</a:t>
            </a:r>
          </a:p>
          <a:p>
            <a:r>
              <a:rPr lang="de-DE" dirty="0"/>
              <a:t>Nennen/Erklären Sie X mögliche Gründe für das Scheitern von Software-Projekten</a:t>
            </a:r>
          </a:p>
          <a:p>
            <a:r>
              <a:rPr lang="de-DE" dirty="0"/>
              <a:t>Was ist die Softwarekrise? Warum trat sie auf?</a:t>
            </a:r>
          </a:p>
          <a:p>
            <a:r>
              <a:rPr lang="de-DE" dirty="0"/>
              <a:t>Nennen/Erklären Sie die Prozesse im Software-Lebenszyklus.</a:t>
            </a:r>
          </a:p>
          <a:p>
            <a:r>
              <a:rPr lang="de-DE" dirty="0"/>
              <a:t>Was sind die Gemeinsamkeiten/Unterschiede von Software Engineering zur klassischen </a:t>
            </a:r>
            <a:r>
              <a:rPr lang="de-DE" dirty="0" err="1"/>
              <a:t>Ingenieursdiziplin</a:t>
            </a:r>
            <a:r>
              <a:rPr lang="de-DE" dirty="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a:t>
            </a:r>
            <a:endParaRPr lang="en-US" dirty="0"/>
          </a:p>
        </p:txBody>
      </p:sp>
      <p:sp>
        <p:nvSpPr>
          <p:cNvPr id="3" name="Inhaltsplatzhalter 2"/>
          <p:cNvSpPr>
            <a:spLocks noGrp="1"/>
          </p:cNvSpPr>
          <p:nvPr>
            <p:ph idx="1"/>
          </p:nvPr>
        </p:nvSpPr>
        <p:spPr/>
        <p:txBody>
          <a:bodyPr>
            <a:normAutofit lnSpcReduction="10000"/>
          </a:bodyPr>
          <a:lstStyle/>
          <a:p>
            <a:r>
              <a:rPr lang="de-DE" dirty="0" smtClean="0"/>
              <a:t>Für jede Lebensphase wird es einen Meilenstein geben</a:t>
            </a:r>
          </a:p>
          <a:p>
            <a:r>
              <a:rPr lang="de-DE" dirty="0" smtClean="0"/>
              <a:t>Alle 2 bis 3 Wochen muss ein Meilenstein eingereicht werden</a:t>
            </a:r>
          </a:p>
          <a:p>
            <a:r>
              <a:rPr lang="de-DE" dirty="0" smtClean="0"/>
              <a:t>Für die Implementierung:</a:t>
            </a:r>
          </a:p>
          <a:p>
            <a:pPr lvl="1"/>
            <a:r>
              <a:rPr lang="de-DE" dirty="0" smtClean="0"/>
              <a:t>Es muss nicht das ganze Projekt implementiert werden</a:t>
            </a:r>
          </a:p>
          <a:p>
            <a:pPr lvl="1"/>
            <a:r>
              <a:rPr lang="de-DE" dirty="0" smtClean="0"/>
              <a:t>Sie können sich eins/wenige Features raussuchen und diese/s dann implementieren</a:t>
            </a:r>
          </a:p>
          <a:p>
            <a:pPr lvl="1"/>
            <a:r>
              <a:rPr lang="de-DE" dirty="0" smtClean="0"/>
              <a:t>Sie dürfen sich gern mit anderen Teams abstimmen und ihre Features am Ende integrieren</a:t>
            </a:r>
            <a:endParaRPr lang="en-US" dirty="0" smtClean="0"/>
          </a:p>
          <a:p>
            <a:pPr lvl="1"/>
            <a:r>
              <a:rPr lang="de-DE" dirty="0" smtClean="0"/>
              <a:t>Sie dürfen sich </a:t>
            </a:r>
            <a:r>
              <a:rPr lang="de-DE" smtClean="0"/>
              <a:t>eine objekt-orientierte </a:t>
            </a:r>
            <a:r>
              <a:rPr lang="de-DE" dirty="0" smtClean="0"/>
              <a:t>Programmiersprache aussuchen (bitte begründen)</a:t>
            </a:r>
          </a:p>
          <a:p>
            <a:pPr lvl="1"/>
            <a:r>
              <a:rPr lang="de-DE" dirty="0" smtClean="0"/>
              <a:t>Sie dürfen vorhandene Libraries benutzen (bitte begründen)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5</a:t>
            </a:fld>
            <a:endParaRPr lang="de-DE" dirty="0"/>
          </a:p>
        </p:txBody>
      </p:sp>
    </p:spTree>
    <p:extLst>
      <p:ext uri="{BB962C8B-B14F-4D97-AF65-F5344CB8AC3E}">
        <p14:creationId xmlns:p14="http://schemas.microsoft.com/office/powerpoint/2010/main" val="3851712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lstStyle/>
          <a:p>
            <a:r>
              <a:rPr lang="de-DE" dirty="0"/>
              <a:t>Beliebiges Software-Engineering Buch</a:t>
            </a:r>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50</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III</a:t>
            </a:r>
            <a:endParaRPr lang="en-US" dirty="0"/>
          </a:p>
        </p:txBody>
      </p:sp>
      <p:sp>
        <p:nvSpPr>
          <p:cNvPr id="3" name="Inhaltsplatzhalter 2"/>
          <p:cNvSpPr>
            <a:spLocks noGrp="1"/>
          </p:cNvSpPr>
          <p:nvPr>
            <p:ph idx="1"/>
          </p:nvPr>
        </p:nvSpPr>
        <p:spPr/>
        <p:txBody>
          <a:bodyPr/>
          <a:lstStyle/>
          <a:p>
            <a:r>
              <a:rPr lang="de-DE" dirty="0" smtClean="0"/>
              <a:t>Das Projekt wird in Teams mit 4 bis 6 Studierenden bearbeitet</a:t>
            </a:r>
          </a:p>
          <a:p>
            <a:r>
              <a:rPr lang="de-DE" dirty="0"/>
              <a:t>Jede Woche gibt es eine kurze Präsentation zum Fortschritt:</a:t>
            </a:r>
          </a:p>
          <a:p>
            <a:pPr lvl="1"/>
            <a:r>
              <a:rPr lang="de-DE" dirty="0"/>
              <a:t>Was ist seit der letzten Woche passiert?</a:t>
            </a:r>
          </a:p>
          <a:p>
            <a:pPr lvl="1"/>
            <a:r>
              <a:rPr lang="de-DE" dirty="0"/>
              <a:t>Was waren die Herausforderungen und Probleme? Wie wurden sie gelöst?</a:t>
            </a:r>
          </a:p>
          <a:p>
            <a:pPr lvl="1"/>
            <a:r>
              <a:rPr lang="de-DE" dirty="0"/>
              <a:t>Was lief gut? Was lief nicht gut?</a:t>
            </a:r>
          </a:p>
          <a:p>
            <a:pPr lvl="1"/>
            <a:r>
              <a:rPr lang="de-DE" dirty="0"/>
              <a:t>Was haben Sie gelernt? Was würden Sie beim nächsten Mal anders machen?</a:t>
            </a:r>
          </a:p>
          <a:p>
            <a:r>
              <a:rPr lang="de-DE" dirty="0" smtClean="0"/>
              <a:t>Jedes Teammitglied soll mindestens einmal eine Fortschrittspräsentation halten</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dirty="0"/>
          </a:p>
        </p:txBody>
      </p:sp>
    </p:spTree>
    <p:extLst>
      <p:ext uri="{BB962C8B-B14F-4D97-AF65-F5344CB8AC3E}">
        <p14:creationId xmlns:p14="http://schemas.microsoft.com/office/powerpoint/2010/main" val="10936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9D8F654-7EE1-4F93-AF81-BAE5A3A4D658}"/>
              </a:ext>
            </a:extLst>
          </p:cNvPr>
          <p:cNvPicPr>
            <a:picLocks noChangeAspect="1"/>
          </p:cNvPicPr>
          <p:nvPr/>
        </p:nvPicPr>
        <p:blipFill>
          <a:blip r:embed="rId2"/>
          <a:stretch>
            <a:fillRect/>
          </a:stretch>
        </p:blipFill>
        <p:spPr>
          <a:xfrm>
            <a:off x="5879976" y="5782322"/>
            <a:ext cx="2253614" cy="751205"/>
          </a:xfrm>
          <a:prstGeom prst="rect">
            <a:avLst/>
          </a:prstGeom>
        </p:spPr>
      </p:pic>
      <p:sp>
        <p:nvSpPr>
          <p:cNvPr id="2" name="Titel 1">
            <a:extLst>
              <a:ext uri="{FF2B5EF4-FFF2-40B4-BE49-F238E27FC236}">
                <a16:creationId xmlns:a16="http://schemas.microsoft.com/office/drawing/2014/main" id="{23F1A3BE-8B73-49E2-BF29-4BBE7A51807B}"/>
              </a:ext>
            </a:extLst>
          </p:cNvPr>
          <p:cNvSpPr>
            <a:spLocks noGrp="1"/>
          </p:cNvSpPr>
          <p:nvPr>
            <p:ph type="title"/>
          </p:nvPr>
        </p:nvSpPr>
        <p:spPr/>
        <p:txBody>
          <a:bodyPr/>
          <a:lstStyle/>
          <a:p>
            <a:r>
              <a:rPr lang="en-US" dirty="0" err="1"/>
              <a:t>Industrievorlesung</a:t>
            </a:r>
            <a:r>
              <a:rPr lang="en-US" dirty="0"/>
              <a:t>(</a:t>
            </a:r>
            <a:r>
              <a:rPr lang="en-US" dirty="0" err="1"/>
              <a:t>en</a:t>
            </a:r>
            <a:r>
              <a:rPr lang="en-US" dirty="0"/>
              <a:t>)!</a:t>
            </a:r>
          </a:p>
        </p:txBody>
      </p:sp>
      <p:sp>
        <p:nvSpPr>
          <p:cNvPr id="3" name="Inhaltsplatzhalter 2">
            <a:extLst>
              <a:ext uri="{FF2B5EF4-FFF2-40B4-BE49-F238E27FC236}">
                <a16:creationId xmlns:a16="http://schemas.microsoft.com/office/drawing/2014/main" id="{A2715356-19B6-4086-B264-C191D505C80E}"/>
              </a:ext>
            </a:extLst>
          </p:cNvPr>
          <p:cNvSpPr>
            <a:spLocks noGrp="1"/>
          </p:cNvSpPr>
          <p:nvPr>
            <p:ph idx="1"/>
          </p:nvPr>
        </p:nvSpPr>
        <p:spPr/>
        <p:txBody>
          <a:bodyPr>
            <a:normAutofit lnSpcReduction="10000"/>
          </a:bodyPr>
          <a:lstStyle/>
          <a:p>
            <a:r>
              <a:rPr lang="de-DE" dirty="0"/>
              <a:t>(nicht gesichert) Jonas Hecht (</a:t>
            </a:r>
            <a:r>
              <a:rPr lang="de-DE" dirty="0" err="1"/>
              <a:t>codecentric</a:t>
            </a:r>
            <a:r>
              <a:rPr lang="de-DE" dirty="0"/>
              <a:t> AG)</a:t>
            </a:r>
          </a:p>
          <a:p>
            <a:pPr lvl="1"/>
            <a:r>
              <a:rPr lang="de-DE" dirty="0"/>
              <a:t>IT-Consultant</a:t>
            </a:r>
          </a:p>
          <a:p>
            <a:pPr lvl="1"/>
            <a:r>
              <a:rPr lang="de-DE" dirty="0"/>
              <a:t>Java-Entwickler</a:t>
            </a:r>
          </a:p>
          <a:p>
            <a:pPr lvl="1"/>
            <a:r>
              <a:rPr lang="de-DE" dirty="0"/>
              <a:t>Spring &amp; Spring-Boot</a:t>
            </a:r>
          </a:p>
          <a:p>
            <a:pPr lvl="1"/>
            <a:r>
              <a:rPr lang="de-DE" dirty="0"/>
              <a:t>Docker, etc.</a:t>
            </a:r>
          </a:p>
          <a:p>
            <a:pPr lvl="1"/>
            <a:endParaRPr lang="de-DE" sz="1800" dirty="0"/>
          </a:p>
          <a:p>
            <a:r>
              <a:rPr lang="de-DE" dirty="0" smtClean="0"/>
              <a:t>Prof</a:t>
            </a:r>
            <a:r>
              <a:rPr lang="de-DE" dirty="0"/>
              <a:t>. Dr.-Ing. Thomas Leich (METOP GmbH)</a:t>
            </a:r>
          </a:p>
          <a:p>
            <a:pPr lvl="1"/>
            <a:r>
              <a:rPr lang="de-DE" dirty="0"/>
              <a:t>Geschäftsführung</a:t>
            </a:r>
          </a:p>
          <a:p>
            <a:pPr lvl="1"/>
            <a:r>
              <a:rPr lang="de-DE" dirty="0"/>
              <a:t>Software Engineering in der Praxis</a:t>
            </a:r>
          </a:p>
          <a:p>
            <a:pPr lvl="1"/>
            <a:r>
              <a:rPr lang="de-DE" dirty="0"/>
              <a:t>Software Engineering mit</a:t>
            </a:r>
            <a:br>
              <a:rPr lang="de-DE" dirty="0"/>
            </a:br>
            <a:r>
              <a:rPr lang="de-DE" dirty="0"/>
              <a:t>global verteilten Teams</a:t>
            </a:r>
          </a:p>
          <a:p>
            <a:endParaRPr lang="en-US" dirty="0"/>
          </a:p>
        </p:txBody>
      </p:sp>
      <p:sp>
        <p:nvSpPr>
          <p:cNvPr id="4" name="Foliennummernplatzhalter 3">
            <a:extLst>
              <a:ext uri="{FF2B5EF4-FFF2-40B4-BE49-F238E27FC236}">
                <a16:creationId xmlns:a16="http://schemas.microsoft.com/office/drawing/2014/main" id="{F2DC923D-4C41-4876-8977-06538EB67E6C}"/>
              </a:ext>
            </a:extLst>
          </p:cNvPr>
          <p:cNvSpPr>
            <a:spLocks noGrp="1"/>
          </p:cNvSpPr>
          <p:nvPr>
            <p:ph type="sldNum" sz="quarter" idx="12"/>
          </p:nvPr>
        </p:nvSpPr>
        <p:spPr/>
        <p:txBody>
          <a:bodyPr/>
          <a:lstStyle/>
          <a:p>
            <a:pPr>
              <a:defRPr/>
            </a:pPr>
            <a:fld id="{C0B85308-4B91-4084-B5EB-6B176834447A}" type="slidenum">
              <a:rPr lang="de-DE" smtClean="0"/>
              <a:pPr>
                <a:defRPr/>
              </a:pPr>
              <a:t>7</a:t>
            </a:fld>
            <a:endParaRPr lang="de-DE"/>
          </a:p>
        </p:txBody>
      </p:sp>
      <p:pic>
        <p:nvPicPr>
          <p:cNvPr id="7" name="Grafik 6">
            <a:extLst>
              <a:ext uri="{FF2B5EF4-FFF2-40B4-BE49-F238E27FC236}">
                <a16:creationId xmlns:a16="http://schemas.microsoft.com/office/drawing/2014/main" id="{4094A2CB-B2EE-4FEB-AAE6-AD1D7A6DF537}"/>
              </a:ext>
            </a:extLst>
          </p:cNvPr>
          <p:cNvPicPr>
            <a:picLocks noChangeAspect="1"/>
          </p:cNvPicPr>
          <p:nvPr/>
        </p:nvPicPr>
        <p:blipFill>
          <a:blip r:embed="rId3"/>
          <a:stretch>
            <a:fillRect/>
          </a:stretch>
        </p:blipFill>
        <p:spPr>
          <a:xfrm>
            <a:off x="8195315" y="4942692"/>
            <a:ext cx="2375464" cy="1582653"/>
          </a:xfrm>
          <a:prstGeom prst="rect">
            <a:avLst/>
          </a:prstGeom>
          <a:ln>
            <a:noFill/>
          </a:ln>
          <a:effectLst>
            <a:outerShdw blurRad="190500" algn="tl" rotWithShape="0">
              <a:srgbClr val="000000">
                <a:alpha val="70000"/>
              </a:srgbClr>
            </a:outerShdw>
          </a:effectLst>
        </p:spPr>
      </p:pic>
      <p:pic>
        <p:nvPicPr>
          <p:cNvPr id="8" name="Grafik 7">
            <a:extLst>
              <a:ext uri="{FF2B5EF4-FFF2-40B4-BE49-F238E27FC236}">
                <a16:creationId xmlns:a16="http://schemas.microsoft.com/office/drawing/2014/main" id="{83A177E2-5126-4226-AC85-67895097DCCF}"/>
              </a:ext>
            </a:extLst>
          </p:cNvPr>
          <p:cNvPicPr>
            <a:picLocks noChangeAspect="1"/>
          </p:cNvPicPr>
          <p:nvPr/>
        </p:nvPicPr>
        <p:blipFill>
          <a:blip r:embed="rId4"/>
          <a:stretch>
            <a:fillRect/>
          </a:stretch>
        </p:blipFill>
        <p:spPr>
          <a:xfrm>
            <a:off x="6258712" y="2852399"/>
            <a:ext cx="1944216" cy="918433"/>
          </a:xfrm>
          <a:prstGeom prst="rect">
            <a:avLst/>
          </a:prstGeom>
        </p:spPr>
      </p:pic>
      <p:pic>
        <p:nvPicPr>
          <p:cNvPr id="9" name="Grafik 8">
            <a:extLst>
              <a:ext uri="{FF2B5EF4-FFF2-40B4-BE49-F238E27FC236}">
                <a16:creationId xmlns:a16="http://schemas.microsoft.com/office/drawing/2014/main" id="{5F957FD8-84EF-454E-9B79-D8F931D5CCC1}"/>
              </a:ext>
            </a:extLst>
          </p:cNvPr>
          <p:cNvPicPr>
            <a:picLocks noChangeAspect="1"/>
          </p:cNvPicPr>
          <p:nvPr/>
        </p:nvPicPr>
        <p:blipFill>
          <a:blip r:embed="rId5"/>
          <a:stretch>
            <a:fillRect/>
          </a:stretch>
        </p:blipFill>
        <p:spPr>
          <a:xfrm>
            <a:off x="8430547" y="1612404"/>
            <a:ext cx="1905000" cy="1905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86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Einordnung</a:t>
            </a:r>
            <a:endParaRPr lang="de-DE" dirty="0"/>
          </a:p>
        </p:txBody>
      </p:sp>
      <p:sp>
        <p:nvSpPr>
          <p:cNvPr id="3" name="Inhaltsplatzhalter 2"/>
          <p:cNvSpPr>
            <a:spLocks noGrp="1"/>
          </p:cNvSpPr>
          <p:nvPr>
            <p:ph idx="1"/>
          </p:nvPr>
        </p:nvSpPr>
        <p:spPr/>
        <p:txBody>
          <a:bodyPr>
            <a:normAutofit/>
          </a:bodyPr>
          <a:lstStyle/>
          <a:p>
            <a:r>
              <a:rPr lang="de-DE" dirty="0"/>
              <a:t>Zuhörer: Bachelorstudierende </a:t>
            </a:r>
          </a:p>
          <a:p>
            <a:pPr lvl="1"/>
            <a:r>
              <a:rPr lang="de-DE" dirty="0"/>
              <a:t>Gibt es Masterstudenten?</a:t>
            </a:r>
          </a:p>
          <a:p>
            <a:r>
              <a:rPr lang="de-DE" dirty="0"/>
              <a:t>Einordnung:</a:t>
            </a:r>
          </a:p>
          <a:p>
            <a:pPr lvl="1"/>
            <a:r>
              <a:rPr lang="de-DE" dirty="0"/>
              <a:t>Vorlesung: Theoretische Grundlagen, kleine Beispiele, Diskussionen</a:t>
            </a:r>
          </a:p>
          <a:p>
            <a:pPr lvl="1"/>
            <a:r>
              <a:rPr lang="de-DE" dirty="0"/>
              <a:t>Übung: Praktische Beispiele, Stoff orientiert sich an Erfahrungen und Problemen bei der Bearbeitung eines typischen, realen Software-Projekts</a:t>
            </a:r>
          </a:p>
          <a:p>
            <a:r>
              <a:rPr lang="de-DE" dirty="0"/>
              <a:t>Klausur:</a:t>
            </a:r>
          </a:p>
          <a:p>
            <a:pPr lvl="1"/>
            <a:r>
              <a:rPr lang="de-DE" dirty="0"/>
              <a:t>90 Minuten, 4,5 </a:t>
            </a:r>
            <a:r>
              <a:rPr lang="de-DE" dirty="0" smtClean="0"/>
              <a:t>ECTS; ??</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normAutofit fontScale="92500" lnSpcReduction="1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a:t>Aber:</a:t>
            </a:r>
          </a:p>
          <a:p>
            <a:pPr lvl="1"/>
            <a:r>
              <a:rPr lang="de-DE" dirty="0"/>
              <a:t>Kein einzelnes Buch für den gesamten Stoff der Vorlesung</a:t>
            </a:r>
          </a:p>
          <a:p>
            <a:pPr lvl="1"/>
            <a:r>
              <a:rPr lang="de-DE" dirty="0"/>
              <a:t>Zu jedem Thema gibt es Empfehlungen</a:t>
            </a:r>
          </a:p>
          <a:p>
            <a:pPr lvl="1"/>
            <a:r>
              <a:rPr lang="de-DE" dirty="0"/>
              <a:t>Vieles auch im Internet gut nachzulesen</a:t>
            </a:r>
          </a:p>
        </p:txBody>
      </p:sp>
      <p:sp>
        <p:nvSpPr>
          <p:cNvPr id="4" name="Foliennummernplatzhalter 3"/>
          <p:cNvSpPr>
            <a:spLocks noGrp="1"/>
          </p:cNvSpPr>
          <p:nvPr>
            <p:ph type="sldNum" sz="quarter" idx="12"/>
          </p:nvPr>
        </p:nvSpPr>
        <p:spPr/>
        <p:txBody>
          <a:bodyPr/>
          <a:lstStyle/>
          <a:p>
            <a:fld id="{6C6AE60A-B69C-4790-82F7-3882EDF23186}" type="slidenum">
              <a:rPr lang="de-DE" smtClean="0"/>
              <a:pPr/>
              <a:t>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2935</Words>
  <Application>Microsoft Office PowerPoint</Application>
  <PresentationFormat>Breitbild</PresentationFormat>
  <Paragraphs>398</Paragraphs>
  <Slides>50</Slides>
  <Notes>23</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50</vt:i4>
      </vt:variant>
    </vt:vector>
  </HeadingPairs>
  <TitlesOfParts>
    <vt:vector size="57" baseType="lpstr">
      <vt:lpstr>Arial</vt:lpstr>
      <vt:lpstr>Calibri</vt:lpstr>
      <vt:lpstr>Droid Sans Fallback</vt:lpstr>
      <vt:lpstr>FreeSans</vt:lpstr>
      <vt:lpstr>StarSymbol</vt:lpstr>
      <vt:lpstr>Ubuntu</vt:lpstr>
      <vt:lpstr>Larissa-Design</vt:lpstr>
      <vt:lpstr>Software Engineering Einführung</vt:lpstr>
      <vt:lpstr>Organisatorisches: Übersicht</vt:lpstr>
      <vt:lpstr>Organisatorisches: Termine</vt:lpstr>
      <vt:lpstr>Übung I</vt:lpstr>
      <vt:lpstr>Übung II</vt:lpstr>
      <vt:lpstr>Übung III</vt:lpstr>
      <vt:lpstr>Industrievorlesung(en)!</vt:lpstr>
      <vt:lpstr>Organisatorisches: Einordnung</vt:lpstr>
      <vt:lpstr>Literatur</vt:lpstr>
      <vt:lpstr>Ablauf einer Vorlesung</vt:lpstr>
      <vt:lpstr>PowerPoint-Präsentation</vt:lpstr>
      <vt:lpstr>Software Engineering vs. Informatik</vt:lpstr>
      <vt:lpstr>Warum Software Engineering?</vt:lpstr>
      <vt:lpstr>Gründe zur Entstehung: Softwarekrise</vt:lpstr>
      <vt:lpstr>Beispiele gescheiterte Projekte: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Beispiele für gescheiterte Projekte</vt:lpstr>
      <vt:lpstr>PowerPoint-Präsentation</vt:lpstr>
      <vt:lpstr>Boing 737 Max</vt:lpstr>
      <vt:lpstr>Beispiele für gescheiterte Projekte II</vt:lpstr>
      <vt:lpstr>Extreme Komplexität (Beispiel)</vt:lpstr>
      <vt:lpstr>Aufgabe: Gründe für Scheitern</vt:lpstr>
      <vt:lpstr>Gründe für Scheitern</vt:lpstr>
      <vt:lpstr>Lösung: Software Engineering</vt:lpstr>
      <vt:lpstr>Begriff: Software Engineering</vt:lpstr>
      <vt:lpstr>Definition: Software Engineering (1)</vt:lpstr>
      <vt:lpstr>Definition: Software Engineering (2)</vt:lpstr>
      <vt:lpstr>Definition: Software Engineering (3)</vt:lpstr>
      <vt:lpstr>Aufgabe</vt:lpstr>
      <vt:lpstr>Softwarelebenszyklus - Einordnung</vt:lpstr>
      <vt:lpstr>Abgrenzung: Ingenieursdisziplin</vt:lpstr>
      <vt:lpstr>Was ist „Gute“ Software?</vt:lpstr>
      <vt:lpstr>Fundamentale Prinzipien und Konzepte</vt:lpstr>
      <vt:lpstr>Zusammenfassung</vt:lpstr>
      <vt:lpstr>Was Sie mitgenommen haben sollten</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932</cp:revision>
  <cp:lastPrinted>2015-04-10T11:34:16Z</cp:lastPrinted>
  <dcterms:modified xsi:type="dcterms:W3CDTF">2019-10-01T09:11:35Z</dcterms:modified>
</cp:coreProperties>
</file>